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embeddedFontLst>
    <p:embeddedFont>
      <p:font typeface="Algerian" panose="04020705040A02060702" pitchFamily="82" charset="0"/>
      <p:regular r:id="rId31"/>
    </p:embeddedFont>
    <p:embeddedFont>
      <p:font typeface="Arimo" panose="020B0604020202020204" charset="0"/>
      <p:regular r:id="rId32"/>
      <p:bold r:id="rId33"/>
      <p:italic r:id="rId34"/>
      <p:boldItalic r:id="rId35"/>
    </p:embeddedFont>
    <p:embeddedFont>
      <p:font typeface="Audiowide" panose="020B0604020202020204" charset="0"/>
      <p:regular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  <p:embeddedFont>
      <p:font typeface="Trebuchet MS" panose="020B0603020202020204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hAk2VW9KPS9/wxnC/Ki+NCM3jr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1111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9baedc3d1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9baedc3d1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fc199498c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2fc199498c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d375eff5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g2d375eff5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6" name="Google Shape;31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040538af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g3040538af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9c0c63c7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9c0c63c7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02d201f15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g302d201f15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9" name="Google Shape;36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8509fbf3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8509fbf3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8509fbf33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8509fbf33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846dc6410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8" name="Google Shape;148;g3846dc6410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8509fbf33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8509fbf33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9b6c87ee72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9b6c87ee72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ACÍ CALDRIA ESCRIURE-HO. jO NO CONSEGUISC VORE EL CONTINGUTS.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9baedc3d1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9baedc3d1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39baedc3d1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39baedc3d1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02d201f15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302d201f15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06d83e6f2b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g306d83e6f2b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06d83e6f2b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306d83e6f2b_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e507851e7b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9" name="Google Shape;459;g2e507851e7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7" name="Google Shape;4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0093c5a910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30093c5a910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06d83e6f2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g306d83e6f2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029a297f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0" name="Google Shape;210;g3029a297f2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029a297f2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g3029a297f2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06d83e6f2b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306d83e6f2b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06d83e6f2b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/>
              <a:t>hablar de la web 650 </a:t>
            </a:r>
            <a:endParaRPr/>
          </a:p>
        </p:txBody>
      </p:sp>
      <p:sp>
        <p:nvSpPr>
          <p:cNvPr id="260" name="Google Shape;260;g306d83e6f2b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descripción">
  <p:cSld name="Título y descripció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8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8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 con descripción">
  <p:cSld name="Cita con descripció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9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9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29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03" name="Google Shape;103;p2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9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jeta de nombre">
  <p:cSld name="Tarjeta de nombr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0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0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3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r la tarjeta de nombre">
  <p:cSld name="Citar la tarjeta de nombr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1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1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31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3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118" name="Google Shape;118;p31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s-ES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dadero o falso">
  <p:cSld name="Verdadero o falso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2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2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32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4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4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3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2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7" name="Google Shape;37;p2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" name="Google Shape;38;p2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9" name="Google Shape;39;p21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40" name="Google Shape;40;p21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41" name="Google Shape;41;p2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1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43" name="Google Shape;43;p21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44" name="Google Shape;44;p21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</p:sp>
        <p:sp>
          <p:nvSpPr>
            <p:cNvPr id="45" name="Google Shape;45;p2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1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21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6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7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7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7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8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18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p18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411"/>
              </a:schemeClr>
            </a:solidFill>
            <a:ln>
              <a:noFill/>
            </a:ln>
          </p:spPr>
        </p:sp>
        <p:sp>
          <p:nvSpPr>
            <p:cNvPr id="10" name="Google Shape;10;p18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8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411"/>
              </a:srgbClr>
            </a:solidFill>
            <a:ln>
              <a:noFill/>
            </a:ln>
          </p:spPr>
        </p:sp>
        <p:sp>
          <p:nvSpPr>
            <p:cNvPr id="13" name="Google Shape;13;p1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9411"/>
              </a:srgbClr>
            </a:solidFill>
            <a:ln>
              <a:noFill/>
            </a:ln>
          </p:spPr>
        </p:sp>
        <p:sp>
          <p:nvSpPr>
            <p:cNvPr id="14" name="Google Shape;14;p18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313"/>
              </a:schemeClr>
            </a:solidFill>
            <a:ln>
              <a:noFill/>
            </a:ln>
          </p:spPr>
        </p:sp>
        <p:sp>
          <p:nvSpPr>
            <p:cNvPr id="15" name="Google Shape;15;p1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31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" name="Google Shape;17;p18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0" name="Google Shape;20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1" name="Google Shape;21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-de.es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youtube.com/watch?v=PsLXAIN-fxo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253000" cy="11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"/>
          <p:cNvSpPr txBox="1"/>
          <p:nvPr/>
        </p:nvSpPr>
        <p:spPr>
          <a:xfrm>
            <a:off x="820200" y="1421250"/>
            <a:ext cx="9130800" cy="40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100">
                <a:solidFill>
                  <a:srgbClr val="BF9000"/>
                </a:solidFill>
                <a:highlight>
                  <a:schemeClr val="lt1"/>
                </a:highlight>
                <a:latin typeface="Audiowide"/>
                <a:ea typeface="Audiowide"/>
                <a:cs typeface="Audiowide"/>
                <a:sym typeface="Audiowide"/>
              </a:rPr>
              <a:t>CEL PAIPORTA</a:t>
            </a:r>
            <a:endParaRPr sz="6100">
              <a:solidFill>
                <a:srgbClr val="BF9000"/>
              </a:solidFill>
              <a:highlight>
                <a:schemeClr val="lt1"/>
              </a:highlight>
              <a:latin typeface="Audiowide"/>
              <a:ea typeface="Audiowide"/>
              <a:cs typeface="Audiowide"/>
              <a:sym typeface="Audiowide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00">
              <a:solidFill>
                <a:srgbClr val="FF9200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100">
                <a:solidFill>
                  <a:srgbClr val="BF9000"/>
                </a:solidFill>
                <a:latin typeface="Audiowide"/>
                <a:ea typeface="Audiowide"/>
                <a:cs typeface="Audiowide"/>
                <a:sym typeface="Audiowide"/>
              </a:rPr>
              <a:t>ASSEMBLEA</a:t>
            </a:r>
            <a:endParaRPr sz="6100">
              <a:solidFill>
                <a:srgbClr val="BF9000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100">
                <a:solidFill>
                  <a:srgbClr val="BF9000"/>
                </a:solidFill>
                <a:latin typeface="Audiowide"/>
                <a:ea typeface="Audiowide"/>
                <a:cs typeface="Audiowide"/>
                <a:sym typeface="Audiowide"/>
              </a:rPr>
              <a:t> </a:t>
            </a:r>
            <a:endParaRPr sz="6100">
              <a:solidFill>
                <a:srgbClr val="BF9000"/>
              </a:solidFill>
              <a:latin typeface="Audiowide"/>
              <a:ea typeface="Audiowide"/>
              <a:cs typeface="Audiowide"/>
              <a:sym typeface="Audiowide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6100">
                <a:solidFill>
                  <a:srgbClr val="BF9000"/>
                </a:solidFill>
                <a:latin typeface="Audiowide"/>
                <a:ea typeface="Audiowide"/>
                <a:cs typeface="Audiowide"/>
                <a:sym typeface="Audiowide"/>
              </a:rPr>
              <a:t>22/10/2025</a:t>
            </a:r>
            <a:endParaRPr sz="6100">
              <a:solidFill>
                <a:srgbClr val="BF9000"/>
              </a:solidFill>
              <a:latin typeface="Audiowide"/>
              <a:ea typeface="Audiowide"/>
              <a:cs typeface="Audiowide"/>
              <a:sym typeface="Audiowide"/>
            </a:endParaRPr>
          </a:p>
        </p:txBody>
      </p:sp>
      <p:sp>
        <p:nvSpPr>
          <p:cNvPr id="145" name="Google Shape;145;p1"/>
          <p:cNvSpPr txBox="1"/>
          <p:nvPr/>
        </p:nvSpPr>
        <p:spPr>
          <a:xfrm>
            <a:off x="8980500" y="6314500"/>
            <a:ext cx="3211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www.paiportacel.net</a:t>
            </a:r>
            <a:endParaRPr sz="1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9baedc3d16_0_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Generació neta planta Ausiàs Marc 2024-2025</a:t>
            </a:r>
            <a:endParaRPr/>
          </a:p>
        </p:txBody>
      </p:sp>
      <p:sp>
        <p:nvSpPr>
          <p:cNvPr id="293" name="Google Shape;293;g39baedc3d16_0_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4" name="Google Shape;294;g39baedc3d16_0_5" title="generaci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25" y="2160600"/>
            <a:ext cx="9887498" cy="4697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fc199498ce_0_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1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300" name="Google Shape;300;g2fc199498ce_0_7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1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01" name="Google Shape;301;g2fc199498ce_0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5800" y="4185600"/>
            <a:ext cx="7190975" cy="18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2fc199498ce_0_7" title="factura-smart-solar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325" y="1490675"/>
            <a:ext cx="8268275" cy="26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2fc199498ce_0_7"/>
          <p:cNvSpPr txBox="1"/>
          <p:nvPr/>
        </p:nvSpPr>
        <p:spPr>
          <a:xfrm>
            <a:off x="1538450" y="526650"/>
            <a:ext cx="7407300" cy="9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r>
              <a:rPr lang="es-ES" sz="2400" b="1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om calcular la resta de quilovats (Kw) entre els consumits i autoconsumits</a:t>
            </a:r>
            <a:endParaRPr sz="2400" b="1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d375eff525_0_0"/>
          <p:cNvSpPr txBox="1">
            <a:spLocks noGrp="1"/>
          </p:cNvSpPr>
          <p:nvPr>
            <p:ph type="title"/>
          </p:nvPr>
        </p:nvSpPr>
        <p:spPr>
          <a:xfrm>
            <a:off x="56275" y="171450"/>
            <a:ext cx="9352200" cy="17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es-ES" u="sng">
                <a:solidFill>
                  <a:schemeClr val="hlink"/>
                </a:solidFill>
                <a:hlinkClick r:id="rId3"/>
              </a:rPr>
              <a:t>I-DE.es</a:t>
            </a:r>
            <a:r>
              <a:rPr lang="es-ES">
                <a:solidFill>
                  <a:srgbClr val="BF9000"/>
                </a:solidFill>
              </a:rPr>
              <a:t> </a:t>
            </a:r>
            <a:endParaRPr>
              <a:solidFill>
                <a:srgbClr val="BF9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r>
              <a:rPr lang="es-ES">
                <a:solidFill>
                  <a:srgbClr val="BF9000"/>
                </a:solidFill>
              </a:rPr>
              <a:t>Consums per factura: punxa i sabràs l’energia generada en el mes de facturació</a:t>
            </a:r>
            <a:endParaRPr>
              <a:solidFill>
                <a:srgbClr val="BF9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None/>
            </a:pPr>
            <a:endParaRPr/>
          </a:p>
        </p:txBody>
      </p:sp>
      <p:sp>
        <p:nvSpPr>
          <p:cNvPr id="309" name="Google Shape;309;g2d375eff525_0_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1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310" name="Google Shape;310;g2d375eff525_0_0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1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11" name="Google Shape;311;g2d375eff525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650" y="1917150"/>
            <a:ext cx="10760953" cy="4838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2" name="Google Shape;312;g2d375eff525_0_0"/>
          <p:cNvCxnSpPr/>
          <p:nvPr/>
        </p:nvCxnSpPr>
        <p:spPr>
          <a:xfrm>
            <a:off x="330375" y="3333325"/>
            <a:ext cx="829800" cy="152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13" name="Google Shape;313;g2d375eff525_0_0"/>
          <p:cNvCxnSpPr/>
          <p:nvPr/>
        </p:nvCxnSpPr>
        <p:spPr>
          <a:xfrm flipH="1">
            <a:off x="1458200" y="3611475"/>
            <a:ext cx="1209600" cy="120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1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8596800" cy="20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/>
              <a:t>PUNT 5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 b="1"/>
              <a:t>EL SOSTRE DEL</a:t>
            </a:r>
            <a:r>
              <a:rPr lang="es-ES"/>
              <a:t> </a:t>
            </a:r>
            <a:r>
              <a:rPr lang="es-ES" b="1"/>
              <a:t>CEIP LLUÍS  VIVES</a:t>
            </a:r>
            <a:endParaRPr b="1"/>
          </a:p>
        </p:txBody>
      </p:sp>
      <p:pic>
        <p:nvPicPr>
          <p:cNvPr id="319" name="Google Shape;319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8700" cy="99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" name="Google Shape;320;p11"/>
          <p:cNvGrpSpPr/>
          <p:nvPr/>
        </p:nvGrpSpPr>
        <p:grpSpPr>
          <a:xfrm rot="-1182931">
            <a:off x="10153098" y="642252"/>
            <a:ext cx="839843" cy="839641"/>
            <a:chOff x="-13250" y="2940250"/>
            <a:chExt cx="995857" cy="995617"/>
          </a:xfrm>
        </p:grpSpPr>
        <p:sp>
          <p:nvSpPr>
            <p:cNvPr id="321" name="Google Shape;321;p11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1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1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1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1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1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11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1" name="Google Shape;341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7300" y="2545975"/>
            <a:ext cx="7313152" cy="388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040538af42_0_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/>
              <a:t>6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/>
              <a:t>Conveni Lluís Vives signat el 20/09/2024</a:t>
            </a:r>
            <a:endParaRPr/>
          </a:p>
        </p:txBody>
      </p:sp>
      <p:sp>
        <p:nvSpPr>
          <p:cNvPr id="347" name="Google Shape;347;g3040538af42_0_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48" name="Google Shape;348;g3040538af42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0650" y="2090925"/>
            <a:ext cx="3805600" cy="3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g3040538af42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5400" y="2160600"/>
            <a:ext cx="3864900" cy="290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g3040538af42_0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253000" cy="11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9c0c63c765_0_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Tramitacióó del G.E.A (Gestió d’ expedients d’autoconsum) LLUÍS VIVES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39c0c63c765_0_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3600" b="1" i="1" u="sng">
                <a:solidFill>
                  <a:schemeClr val="accent1"/>
                </a:solidFill>
              </a:rPr>
              <a:t>NO l’executa l’enginyer. Serà una empresa</a:t>
            </a:r>
            <a:endParaRPr b="1" i="1" u="sng"/>
          </a:p>
        </p:txBody>
      </p:sp>
      <p:pic>
        <p:nvPicPr>
          <p:cNvPr id="357" name="Google Shape;357;g39c0c63c765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400" y="5042825"/>
            <a:ext cx="9644324" cy="18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39c0c63c765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325" y="3401163"/>
            <a:ext cx="11492372" cy="164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02d201f157_0_0"/>
          <p:cNvSpPr txBox="1">
            <a:spLocks noGrp="1"/>
          </p:cNvSpPr>
          <p:nvPr>
            <p:ph type="title"/>
          </p:nvPr>
        </p:nvSpPr>
        <p:spPr>
          <a:xfrm>
            <a:off x="3069875" y="374400"/>
            <a:ext cx="6231300" cy="18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5597"/>
              <a:buNone/>
            </a:pPr>
            <a:r>
              <a:rPr lang="es-ES" sz="5488"/>
              <a:t>PUNT 6 </a:t>
            </a:r>
            <a:endParaRPr sz="5488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5597"/>
              <a:buNone/>
            </a:pPr>
            <a:r>
              <a:rPr lang="es-ES" sz="5488"/>
              <a:t>PROJECTE 3 INDUS-V</a:t>
            </a:r>
            <a:endParaRPr sz="5488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5597"/>
              <a:buNone/>
            </a:pPr>
            <a:endParaRPr sz="5488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pic>
        <p:nvPicPr>
          <p:cNvPr id="364" name="Google Shape;364;g302d201f157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4725" y="2773750"/>
            <a:ext cx="6057830" cy="3880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302d201f157_0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253000" cy="11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302d201f157_0_0"/>
          <p:cNvSpPr txBox="1"/>
          <p:nvPr/>
        </p:nvSpPr>
        <p:spPr>
          <a:xfrm>
            <a:off x="487550" y="4350550"/>
            <a:ext cx="4768500" cy="23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E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Firma cessió de coberta</a:t>
            </a:r>
            <a:endParaRPr sz="36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s-ES" sz="36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INDUSTRIALES VALENCIA S.L</a:t>
            </a:r>
            <a:endParaRPr sz="180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2"/>
          <p:cNvSpPr txBox="1">
            <a:spLocks noGrp="1"/>
          </p:cNvSpPr>
          <p:nvPr>
            <p:ph type="title"/>
          </p:nvPr>
        </p:nvSpPr>
        <p:spPr>
          <a:xfrm>
            <a:off x="677325" y="1263575"/>
            <a:ext cx="89454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 b="1"/>
              <a:t>SIMULACIÓ DE LA INSTAL·LACIÓ</a:t>
            </a:r>
            <a:endParaRPr b="1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/>
              <a:t>INDUS V </a:t>
            </a:r>
            <a:endParaRPr/>
          </a:p>
        </p:txBody>
      </p:sp>
      <p:pic>
        <p:nvPicPr>
          <p:cNvPr id="372" name="Google Shape;372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3064675"/>
            <a:ext cx="5916000" cy="33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808700" cy="99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4" name="Google Shape;374;p12"/>
          <p:cNvGrpSpPr/>
          <p:nvPr/>
        </p:nvGrpSpPr>
        <p:grpSpPr>
          <a:xfrm rot="-1182931">
            <a:off x="10181798" y="887602"/>
            <a:ext cx="839843" cy="839641"/>
            <a:chOff x="-13250" y="2940250"/>
            <a:chExt cx="995857" cy="995617"/>
          </a:xfrm>
        </p:grpSpPr>
        <p:sp>
          <p:nvSpPr>
            <p:cNvPr id="375" name="Google Shape;375;p12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2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2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12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2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2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12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2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12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12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2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2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2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2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2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2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2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2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2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2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95" name="Google Shape;395;p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7453999" y="2986525"/>
            <a:ext cx="4523700" cy="3467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2"/>
          <p:cNvSpPr/>
          <p:nvPr/>
        </p:nvSpPr>
        <p:spPr>
          <a:xfrm>
            <a:off x="6147988" y="4398925"/>
            <a:ext cx="1074000" cy="642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accent5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8509fbf33f_0_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Cedim el 60% de la nau INDUS-V a favor de:</a:t>
            </a:r>
            <a:endParaRPr/>
          </a:p>
        </p:txBody>
      </p:sp>
      <p:sp>
        <p:nvSpPr>
          <p:cNvPr id="402" name="Google Shape;402;g38509fbf33f_0_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800" cy="388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3" name="Google Shape;403;g38509fbf33f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925" y="1850625"/>
            <a:ext cx="11613999" cy="459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8509fbf33f_0_12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8596800" cy="2723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Dels 100Kw de la instal·lació: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-10% per a l’empresa INDUS V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-36% per a socis CEL PAIPORTA inversors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-54% gestionats per la Comunitat Energètica solidària (CES)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  </a:t>
            </a:r>
            <a:endParaRPr/>
          </a:p>
        </p:txBody>
      </p:sp>
      <p:sp>
        <p:nvSpPr>
          <p:cNvPr id="409" name="Google Shape;409;g38509fbf33f_0_12"/>
          <p:cNvSpPr txBox="1">
            <a:spLocks noGrp="1"/>
          </p:cNvSpPr>
          <p:nvPr>
            <p:ph type="body" idx="1"/>
          </p:nvPr>
        </p:nvSpPr>
        <p:spPr>
          <a:xfrm>
            <a:off x="677325" y="3875095"/>
            <a:ext cx="8596800" cy="2243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66">
                <a:solidFill>
                  <a:schemeClr val="accent1"/>
                </a:solidFill>
              </a:rPr>
              <a:t>del CES (54%):</a:t>
            </a:r>
            <a:endParaRPr sz="3266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266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3266">
                <a:solidFill>
                  <a:srgbClr val="134F5C"/>
                </a:solidFill>
              </a:rPr>
              <a:t>mínim 10Kw per a socis nostres que complisquen els requisits següents:</a:t>
            </a:r>
            <a:endParaRPr>
              <a:solidFill>
                <a:srgbClr val="134F5C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g3846dc6410a_0_17"/>
          <p:cNvGrpSpPr/>
          <p:nvPr/>
        </p:nvGrpSpPr>
        <p:grpSpPr>
          <a:xfrm rot="-1182931">
            <a:off x="10649148" y="355301"/>
            <a:ext cx="839843" cy="839641"/>
            <a:chOff x="-13250" y="2940250"/>
            <a:chExt cx="995857" cy="995617"/>
          </a:xfrm>
        </p:grpSpPr>
        <p:sp>
          <p:nvSpPr>
            <p:cNvPr id="151" name="Google Shape;151;g3846dc6410a_0_17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02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g3846dc6410a_0_17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g3846dc6410a_0_17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g3846dc6410a_0_17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g3846dc6410a_0_17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g3846dc6410a_0_17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g3846dc6410a_0_17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g3846dc6410a_0_17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g3846dc6410a_0_17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g3846dc6410a_0_17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g3846dc6410a_0_17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3846dc6410a_0_17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g3846dc6410a_0_17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g3846dc6410a_0_17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g3846dc6410a_0_17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g3846dc6410a_0_17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g3846dc6410a_0_17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g3846dc6410a_0_17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g3846dc6410a_0_17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3846dc6410a_0_17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" name="Google Shape;171;g3846dc6410a_0_17"/>
          <p:cNvSpPr txBox="1"/>
          <p:nvPr/>
        </p:nvSpPr>
        <p:spPr>
          <a:xfrm>
            <a:off x="484725" y="1176900"/>
            <a:ext cx="10047300" cy="51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ORDRE DEL DIA:</a:t>
            </a:r>
            <a:endParaRPr sz="2000" b="0" i="0" u="none" strike="noStrike" cap="none">
              <a:solidFill>
                <a:srgbClr val="BF9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1.</a:t>
            </a:r>
            <a:r>
              <a:rPr lang="es-ES" sz="1500" b="0" i="0" u="none" strike="noStrike" cap="none">
                <a:solidFill>
                  <a:srgbClr val="BF9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Aprovació de l’acta de l’assemblea de octubre de 2024 (adjunta a la convocatòria)</a:t>
            </a:r>
            <a:endParaRPr sz="2000" b="0" i="0" u="none" strike="noStrike" cap="none">
              <a:solidFill>
                <a:srgbClr val="BF9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2.</a:t>
            </a:r>
            <a:r>
              <a:rPr lang="es-ES" sz="1500" b="0" i="0" u="none" strike="noStrike" cap="none">
                <a:solidFill>
                  <a:srgbClr val="BF9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es-ES" sz="2000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J</a:t>
            </a: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unta directiva de l’associació 2025</a:t>
            </a:r>
            <a:endParaRPr sz="2000" b="0" i="0" u="none" strike="noStrike" cap="none">
              <a:solidFill>
                <a:srgbClr val="BF9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3.</a:t>
            </a:r>
            <a:r>
              <a:rPr lang="es-ES" sz="1500" b="0" i="0" u="none" strike="noStrike" cap="none">
                <a:solidFill>
                  <a:srgbClr val="BF9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Estat de comptes</a:t>
            </a:r>
            <a:endParaRPr sz="2000" b="0" i="0" u="none" strike="noStrike" cap="none">
              <a:solidFill>
                <a:srgbClr val="BF9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4.</a:t>
            </a:r>
            <a:r>
              <a:rPr lang="es-ES" sz="1500" b="0" i="0" u="none" strike="noStrike" cap="none">
                <a:solidFill>
                  <a:srgbClr val="BF9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Activitat de l’associació des de l’última assemblea</a:t>
            </a:r>
            <a:endParaRPr sz="2000" b="0" i="0" u="none" strike="noStrike" cap="none">
              <a:solidFill>
                <a:srgbClr val="BF9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5.    El projecte Ausias Marc.</a:t>
            </a:r>
            <a:endParaRPr sz="2000">
              <a:solidFill>
                <a:srgbClr val="BF9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5</a:t>
            </a: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lang="es-ES" sz="1500" b="0" i="0" u="none" strike="noStrike" cap="none">
                <a:solidFill>
                  <a:srgbClr val="BF9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El project</a:t>
            </a:r>
            <a:r>
              <a:rPr lang="es-ES" sz="2000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e </a:t>
            </a: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Lluís Vives</a:t>
            </a:r>
            <a:endParaRPr sz="2000" b="0" i="0" u="none" strike="noStrike" cap="none">
              <a:solidFill>
                <a:srgbClr val="BF9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6</a:t>
            </a: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lang="es-ES" sz="1500" b="0" i="0" u="none" strike="noStrike" cap="none">
                <a:solidFill>
                  <a:srgbClr val="BF9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El projecte INDUSTRIALES VALENCIA</a:t>
            </a:r>
            <a:endParaRPr sz="2000" b="0" i="0" u="none" strike="noStrike" cap="none">
              <a:solidFill>
                <a:srgbClr val="BF9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7</a:t>
            </a: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lang="es-ES" sz="1500" b="0" i="0" u="none" strike="noStrike" cap="none">
                <a:solidFill>
                  <a:srgbClr val="BF9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Les quotes de socis i sòcies, en relació als projectes en què participen</a:t>
            </a:r>
            <a:endParaRPr sz="2000" b="0" i="0" u="none" strike="noStrike" cap="none">
              <a:solidFill>
                <a:srgbClr val="BF9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8</a:t>
            </a: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r>
              <a:rPr lang="es-ES" sz="1500" b="0" i="0" u="none" strike="noStrike" cap="none">
                <a:solidFill>
                  <a:srgbClr val="BF9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	</a:t>
            </a:r>
            <a:r>
              <a:rPr lang="es-ES" sz="2000" b="0" i="0" u="none" strike="noStrike" cap="none">
                <a:solidFill>
                  <a:srgbClr val="BF9000"/>
                </a:solidFill>
                <a:latin typeface="Cambria"/>
                <a:ea typeface="Cambria"/>
                <a:cs typeface="Cambria"/>
                <a:sym typeface="Cambria"/>
              </a:rPr>
              <a:t>Torn obert de paraula</a:t>
            </a:r>
            <a:endParaRPr sz="2000" b="0" i="0" u="none" strike="noStrike" cap="none">
              <a:solidFill>
                <a:srgbClr val="BF9000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500" b="0" i="0" u="none" strike="noStrike" cap="none">
              <a:solidFill>
                <a:srgbClr val="BF9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2" name="Google Shape;172;g3846dc6410a_0_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253000" cy="11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8509fbf33f_0_6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8596800" cy="284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BENEFICIARIS 1: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30 famílies afectades per la DANA, en estat de vulnerabilitat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2Kw gratis durant 1 any prorrogable a 2 </a:t>
            </a:r>
            <a:endParaRPr/>
          </a:p>
        </p:txBody>
      </p:sp>
      <p:pic>
        <p:nvPicPr>
          <p:cNvPr id="415" name="Google Shape;415;g38509fbf33f_0_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64075" y="3869400"/>
            <a:ext cx="5823300" cy="29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9b6c87ee72_0_2"/>
          <p:cNvSpPr txBox="1">
            <a:spLocks noGrp="1"/>
          </p:cNvSpPr>
          <p:nvPr>
            <p:ph type="title"/>
          </p:nvPr>
        </p:nvSpPr>
        <p:spPr>
          <a:xfrm>
            <a:off x="596950" y="609600"/>
            <a:ext cx="8596800" cy="1704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 </a:t>
            </a:r>
            <a:endParaRPr sz="3266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1" name="Google Shape;421;g39b6c87ee72_0_2" title="requisitos-solidaria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630" y="0"/>
            <a:ext cx="10769669" cy="7008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9baedc3d16_0_0"/>
          <p:cNvSpPr txBox="1">
            <a:spLocks noGrp="1"/>
          </p:cNvSpPr>
          <p:nvPr>
            <p:ph type="title"/>
          </p:nvPr>
        </p:nvSpPr>
        <p:spPr>
          <a:xfrm>
            <a:off x="677324" y="234550"/>
            <a:ext cx="91062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BENEFICIARIS 2: SOCIS CEL PAIPORTA INVERSORS </a:t>
            </a:r>
            <a:endParaRPr/>
          </a:p>
        </p:txBody>
      </p:sp>
      <p:sp>
        <p:nvSpPr>
          <p:cNvPr id="427" name="Google Shape;427;g39baedc3d16_0_0"/>
          <p:cNvSpPr txBox="1">
            <a:spLocks noGrp="1"/>
          </p:cNvSpPr>
          <p:nvPr>
            <p:ph type="body" idx="1"/>
          </p:nvPr>
        </p:nvSpPr>
        <p:spPr>
          <a:xfrm>
            <a:off x="677325" y="1555450"/>
            <a:ext cx="9106200" cy="574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Instal·lació total   = 100Kwp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cessió CESolidaria = 60Kwp cessió(10%)    -6Kwp per a IndusV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CEL Paiporta         = 40Kwp  cesión(10%)  -4Kwp per a Indus V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Total  36Kwp per a soci@s inversors del  CEL Paiporta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 b="1"/>
              <a:t>A tots els efectes assumim despeses d’instal·lació de 40Kw:</a:t>
            </a:r>
            <a:endParaRPr b="1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40kw x 550€ = 22.000€ / 36 participacions de socis = </a:t>
            </a:r>
            <a:r>
              <a:rPr lang="es-ES">
                <a:highlight>
                  <a:srgbClr val="BFE471"/>
                </a:highlight>
              </a:rPr>
              <a:t>612€ per 1 Kw +manteniment</a:t>
            </a:r>
            <a:endParaRPr>
              <a:highlight>
                <a:srgbClr val="BFE471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Manteniment i assegurança de la instal·lació 3€/mes/kw =  36€ año/kw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40kw x 36€ = 1.440€ anual manteniment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1.440€ : 36 participacions socis = 40€ anuals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TOTAL 1 KW = 612 + 40 = </a:t>
            </a:r>
            <a:r>
              <a:rPr lang="es-ES">
                <a:highlight>
                  <a:srgbClr val="BFE471"/>
                </a:highlight>
              </a:rPr>
              <a:t>652€ per cada Kw de participació el primer any</a:t>
            </a:r>
            <a:endParaRPr>
              <a:highlight>
                <a:srgbClr val="BFE471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highlight>
                <a:srgbClr val="BFE471"/>
              </a:highlight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>
                <a:highlight>
                  <a:srgbClr val="BFE471"/>
                </a:highlight>
              </a:rPr>
              <a:t> La resta, fins a l'acabament del conveni amb INDUS V (mínim 15 anys + 5) 40€/any</a:t>
            </a:r>
            <a:endParaRPr>
              <a:highlight>
                <a:srgbClr val="BFE471"/>
              </a:highligh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9baedc3d16_0_11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84096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COMPARATIVA AMB ALTRES INSTAL·LACIONS DEL VOLTANT</a:t>
            </a:r>
            <a:endParaRPr/>
          </a:p>
        </p:txBody>
      </p:sp>
      <p:sp>
        <p:nvSpPr>
          <p:cNvPr id="433" name="Google Shape;433;g39baedc3d16_0_11"/>
          <p:cNvSpPr txBox="1">
            <a:spLocks noGrp="1"/>
          </p:cNvSpPr>
          <p:nvPr>
            <p:ph type="body" idx="1"/>
          </p:nvPr>
        </p:nvSpPr>
        <p:spPr>
          <a:xfrm>
            <a:off x="8491750" y="3457475"/>
            <a:ext cx="4131300" cy="1320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3600">
                <a:solidFill>
                  <a:srgbClr val="073763"/>
                </a:solidFill>
              </a:rPr>
              <a:t>1.350€ per 1 Kwh</a:t>
            </a:r>
            <a:endParaRPr>
              <a:solidFill>
                <a:srgbClr val="073763"/>
              </a:solidFill>
            </a:endParaRPr>
          </a:p>
        </p:txBody>
      </p:sp>
      <p:pic>
        <p:nvPicPr>
          <p:cNvPr id="434" name="Google Shape;434;g39baedc3d16_0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100" y="2672062"/>
            <a:ext cx="8248650" cy="15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g39baedc3d16_0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900" y="4956099"/>
            <a:ext cx="7161052" cy="190187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g39baedc3d16_0_11"/>
          <p:cNvSpPr txBox="1"/>
          <p:nvPr/>
        </p:nvSpPr>
        <p:spPr>
          <a:xfrm>
            <a:off x="8057450" y="6036100"/>
            <a:ext cx="36321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300">
                <a:solidFill>
                  <a:srgbClr val="073763"/>
                </a:solidFill>
                <a:highlight>
                  <a:schemeClr val="lt1"/>
                </a:highlight>
                <a:latin typeface="Trebuchet MS"/>
                <a:ea typeface="Trebuchet MS"/>
                <a:cs typeface="Trebuchet MS"/>
                <a:sym typeface="Trebuchet MS"/>
              </a:rPr>
              <a:t>1.200€ per 1 Kwh</a:t>
            </a:r>
            <a:endParaRPr sz="3300">
              <a:solidFill>
                <a:srgbClr val="073763"/>
              </a:solidFill>
              <a:highlight>
                <a:schemeClr val="lt1"/>
              </a:highlight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02d201f157_0_6"/>
          <p:cNvSpPr txBox="1">
            <a:spLocks noGrp="1"/>
          </p:cNvSpPr>
          <p:nvPr>
            <p:ph type="title"/>
          </p:nvPr>
        </p:nvSpPr>
        <p:spPr>
          <a:xfrm>
            <a:off x="219675" y="1176900"/>
            <a:ext cx="10072800" cy="22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ES" sz="3340"/>
              <a:t>Aprovada per unanimitat en el ple de l’Ajuntament la </a:t>
            </a:r>
            <a:r>
              <a:rPr lang="es-ES" sz="3340" b="1"/>
              <a:t>reducció de l'IBI</a:t>
            </a:r>
            <a:r>
              <a:rPr lang="es-ES" sz="3340"/>
              <a:t> per a inversions de particulars en inst. fotovoltaiques comunitàries en els polígons de Paiporta</a:t>
            </a:r>
            <a:endParaRPr sz="3340"/>
          </a:p>
        </p:txBody>
      </p:sp>
      <p:pic>
        <p:nvPicPr>
          <p:cNvPr id="442" name="Google Shape;442;g302d201f157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4700" y="3383775"/>
            <a:ext cx="8143873" cy="34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g302d201f157_0_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253000" cy="1176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g302d201f157_0_6"/>
          <p:cNvSpPr txBox="1"/>
          <p:nvPr/>
        </p:nvSpPr>
        <p:spPr>
          <a:xfrm>
            <a:off x="2657475" y="198250"/>
            <a:ext cx="6375900" cy="9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ALTRES BENEFICIS</a:t>
            </a:r>
            <a:endParaRPr sz="4000">
              <a:solidFill>
                <a:srgbClr val="0000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06d83e6f2b_1_4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/>
              <a:t>PUNT 7</a:t>
            </a:r>
            <a:endParaRPr/>
          </a:p>
        </p:txBody>
      </p:sp>
      <p:sp>
        <p:nvSpPr>
          <p:cNvPr id="450" name="Google Shape;450;g306d83e6f2b_1_40"/>
          <p:cNvSpPr txBox="1">
            <a:spLocks noGrp="1"/>
          </p:cNvSpPr>
          <p:nvPr>
            <p:ph type="body" idx="1"/>
          </p:nvPr>
        </p:nvSpPr>
        <p:spPr>
          <a:xfrm>
            <a:off x="677325" y="1457325"/>
            <a:ext cx="9159600" cy="5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ct val="47058"/>
              <a:buNone/>
            </a:pPr>
            <a:r>
              <a:rPr lang="es-ES" sz="3600" b="1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Les </a:t>
            </a:r>
            <a:r>
              <a:rPr lang="es-ES" sz="3600" b="1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quotes</a:t>
            </a:r>
            <a:r>
              <a:rPr lang="es-ES" sz="3600" b="1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de </a:t>
            </a:r>
            <a:r>
              <a:rPr lang="es-ES" sz="3600" b="1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socis</a:t>
            </a:r>
            <a:r>
              <a:rPr lang="es-ES" sz="3600" b="1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i </a:t>
            </a:r>
            <a:r>
              <a:rPr lang="es-ES" sz="3600" b="1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sòcies</a:t>
            </a:r>
            <a:r>
              <a:rPr lang="es-ES" sz="3600" b="1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, en </a:t>
            </a:r>
            <a:r>
              <a:rPr lang="es-ES" sz="3600" b="1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relació</a:t>
            </a:r>
            <a:r>
              <a:rPr lang="es-ES" sz="3600" b="1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ES" sz="3600" b="1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als</a:t>
            </a:r>
            <a:r>
              <a:rPr lang="es-ES" sz="3600" b="1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ES" sz="3600" b="1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projectes</a:t>
            </a:r>
            <a:r>
              <a:rPr lang="es-ES" sz="3600" b="1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en </a:t>
            </a:r>
            <a:r>
              <a:rPr lang="es-ES" sz="3600" b="1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què</a:t>
            </a:r>
            <a:r>
              <a:rPr lang="es-ES" sz="3600" b="1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participen:</a:t>
            </a:r>
            <a:endParaRPr sz="3600" b="1" dirty="0">
              <a:solidFill>
                <a:schemeClr val="accen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5765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ambria"/>
              <a:buChar char="-"/>
            </a:pP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SOCI/A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sense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participació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en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instal·lació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: 10€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anuals</a:t>
            </a:r>
            <a:endParaRPr sz="3600" dirty="0">
              <a:solidFill>
                <a:schemeClr val="accen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57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ambria"/>
              <a:buChar char="-"/>
            </a:pP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SOCI/A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amb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participació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instal·lació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de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l’Ajuntament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50€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anuals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per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soci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prossumidor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a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comptar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des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d’un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any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sencer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de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producció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d’energia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3600" dirty="0">
              <a:solidFill>
                <a:schemeClr val="accen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4057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ambria"/>
              <a:buChar char="-"/>
            </a:pP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SOCI/A inversor/a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amb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participacions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de la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instal·lació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INDUS-V . : 652€ per cada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Kw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de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què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vulga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disposar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amb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un </a:t>
            </a:r>
            <a:r>
              <a:rPr lang="es-ES" sz="3600" dirty="0" err="1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límit</a:t>
            </a:r>
            <a:r>
              <a:rPr lang="es-ES" sz="3600" dirty="0">
                <a:solidFill>
                  <a:schemeClr val="accent2"/>
                </a:solidFill>
                <a:latin typeface="Cambria"/>
                <a:ea typeface="Cambria"/>
                <a:cs typeface="Cambria"/>
                <a:sym typeface="Cambria"/>
              </a:rPr>
              <a:t> de 2Kw.</a:t>
            </a:r>
          </a:p>
          <a:p>
            <a:pPr marL="457200" lvl="0" indent="-40576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Cambria"/>
              <a:buChar char="-"/>
            </a:pPr>
            <a:endParaRPr sz="3600" dirty="0">
              <a:solidFill>
                <a:schemeClr val="accen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 dirty="0">
                <a:solidFill>
                  <a:srgbClr val="FF00FF"/>
                </a:solidFill>
                <a:latin typeface="Cambria"/>
                <a:ea typeface="Cambria"/>
                <a:cs typeface="Cambria"/>
                <a:sym typeface="Cambria"/>
              </a:rPr>
              <a:t>ES PASSARÀ LA PRÒXIMA QUOTA EL JUNY  DE 2026</a:t>
            </a:r>
            <a:endParaRPr sz="3600" dirty="0">
              <a:solidFill>
                <a:srgbClr val="FF00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06d83e6f2b_1_45"/>
          <p:cNvSpPr txBox="1">
            <a:spLocks noGrp="1"/>
          </p:cNvSpPr>
          <p:nvPr>
            <p:ph type="title"/>
          </p:nvPr>
        </p:nvSpPr>
        <p:spPr>
          <a:xfrm>
            <a:off x="677325" y="609600"/>
            <a:ext cx="8596800" cy="17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 b="1"/>
              <a:t>PUNT 9 </a:t>
            </a:r>
            <a:endParaRPr b="1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-ES" b="1"/>
              <a:t>PREGUNTES DE LES PERSONES ASSISTENTS I SÒCIES</a:t>
            </a:r>
            <a:endParaRPr b="1"/>
          </a:p>
        </p:txBody>
      </p:sp>
      <p:pic>
        <p:nvPicPr>
          <p:cNvPr id="456" name="Google Shape;456;g306d83e6f2b_1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3825" y="2314500"/>
            <a:ext cx="5759625" cy="461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e507851e7b_0_11"/>
          <p:cNvSpPr txBox="1">
            <a:spLocks noGrp="1"/>
          </p:cNvSpPr>
          <p:nvPr>
            <p:ph type="title"/>
          </p:nvPr>
        </p:nvSpPr>
        <p:spPr>
          <a:xfrm>
            <a:off x="964250" y="1226550"/>
            <a:ext cx="10329900" cy="26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8000"/>
              <a:buFont typeface="Algerian"/>
              <a:buNone/>
            </a:pPr>
            <a:endParaRPr sz="7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8000"/>
              <a:buFont typeface="Algerian"/>
              <a:buNone/>
            </a:pPr>
            <a:endParaRPr sz="7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8000"/>
              <a:buFont typeface="Algerian"/>
              <a:buNone/>
            </a:pPr>
            <a:endParaRPr sz="7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48000"/>
              <a:buFont typeface="Algerian"/>
              <a:buNone/>
            </a:pPr>
            <a:endParaRPr sz="7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2e507851e7b_0_11"/>
          <p:cNvSpPr txBox="1"/>
          <p:nvPr/>
        </p:nvSpPr>
        <p:spPr>
          <a:xfrm>
            <a:off x="542900" y="3068700"/>
            <a:ext cx="10329900" cy="3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F3FF"/>
              </a:buClr>
              <a:buSzPts val="1100"/>
              <a:buFont typeface="Arial"/>
              <a:buNone/>
            </a:pPr>
            <a:endParaRPr sz="25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F3FF"/>
              </a:buClr>
              <a:buSzPts val="1100"/>
              <a:buFont typeface="Arial"/>
              <a:buNone/>
            </a:pPr>
            <a:r>
              <a:rPr lang="es-ES" sz="47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GRÀCIES. FEU-VOS-EN SOCI@S!</a:t>
            </a:r>
            <a:endParaRPr sz="47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F3FF"/>
              </a:buClr>
              <a:buSzPts val="1100"/>
              <a:buFont typeface="Arial"/>
              <a:buNone/>
            </a:pPr>
            <a:endParaRPr sz="25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F3FF"/>
              </a:buClr>
              <a:buSzPts val="1100"/>
              <a:buFont typeface="Arial"/>
              <a:buNone/>
            </a:pPr>
            <a:r>
              <a:rPr lang="es-ES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Si teniu alguna qüestió:</a:t>
            </a:r>
            <a:endParaRPr sz="25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F3FF"/>
              </a:buClr>
              <a:buSzPts val="1100"/>
              <a:buFont typeface="Arial"/>
              <a:buNone/>
            </a:pPr>
            <a:endParaRPr sz="25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F3FF"/>
              </a:buClr>
              <a:buSzPts val="1100"/>
              <a:buFont typeface="Arial"/>
              <a:buNone/>
            </a:pPr>
            <a:r>
              <a:rPr lang="es-ES" sz="3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info@paiportacel.net</a:t>
            </a:r>
            <a:endParaRPr sz="32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32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Paiportacel.net</a:t>
            </a:r>
            <a:endParaRPr sz="32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3" name="Google Shape;463;g2e507851e7b_0_11"/>
          <p:cNvGrpSpPr/>
          <p:nvPr/>
        </p:nvGrpSpPr>
        <p:grpSpPr>
          <a:xfrm rot="-1182931">
            <a:off x="10153123" y="670927"/>
            <a:ext cx="839843" cy="839641"/>
            <a:chOff x="-13250" y="2940250"/>
            <a:chExt cx="995857" cy="995617"/>
          </a:xfrm>
        </p:grpSpPr>
        <p:sp>
          <p:nvSpPr>
            <p:cNvPr id="464" name="Google Shape;464;g2e507851e7b_0_11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g2e507851e7b_0_11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g2e507851e7b_0_11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g2e507851e7b_0_11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g2e507851e7b_0_11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g2e507851e7b_0_11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g2e507851e7b_0_11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g2e507851e7b_0_11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g2e507851e7b_0_11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g2e507851e7b_0_11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g2e507851e7b_0_11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g2e507851e7b_0_11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g2e507851e7b_0_11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g2e507851e7b_0_11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g2e507851e7b_0_11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g2e507851e7b_0_11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g2e507851e7b_0_11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g2e507851e7b_0_11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g2e507851e7b_0_11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g2e507851e7b_0_11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84" name="Google Shape;484;g2e507851e7b_0_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339275" y="413028"/>
            <a:ext cx="6405900" cy="2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17"/>
          <p:cNvSpPr txBox="1">
            <a:spLocks noGrp="1"/>
          </p:cNvSpPr>
          <p:nvPr>
            <p:ph type="title"/>
          </p:nvPr>
        </p:nvSpPr>
        <p:spPr>
          <a:xfrm>
            <a:off x="0" y="609600"/>
            <a:ext cx="9729900" cy="25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 sz="4600" b="1"/>
              <a:t>DES DE L’ÀMBIT LOCAL, A PAIPORTA, SEGUIREM CONSTRUINT UN PLANETA MÉS NET.</a:t>
            </a:r>
            <a:endParaRPr sz="4600" b="1"/>
          </a:p>
        </p:txBody>
      </p:sp>
      <p:pic>
        <p:nvPicPr>
          <p:cNvPr id="490" name="Google Shape;490;p1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92664" y="2976557"/>
            <a:ext cx="6405900" cy="38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0093c5a910_1_18"/>
          <p:cNvSpPr txBox="1">
            <a:spLocks noGrp="1"/>
          </p:cNvSpPr>
          <p:nvPr>
            <p:ph type="title"/>
          </p:nvPr>
        </p:nvSpPr>
        <p:spPr>
          <a:xfrm>
            <a:off x="677334" y="11769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>
                <a:solidFill>
                  <a:srgbClr val="BF9000"/>
                </a:solidFill>
              </a:rPr>
              <a:t>1 APROVACIÓ DE L’ACTA ANTERIOR</a:t>
            </a:r>
            <a:endParaRPr>
              <a:solidFill>
                <a:srgbClr val="BF9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>
                <a:solidFill>
                  <a:srgbClr val="BF9000"/>
                </a:solidFill>
              </a:rPr>
              <a:t>Assemblea  Octubre 2024</a:t>
            </a:r>
            <a:endParaRPr>
              <a:solidFill>
                <a:srgbClr val="BF9000"/>
              </a:solidFill>
            </a:endParaRPr>
          </a:p>
        </p:txBody>
      </p:sp>
      <p:pic>
        <p:nvPicPr>
          <p:cNvPr id="178" name="Google Shape;178;g30093c5a910_1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43049">
            <a:off x="2096254" y="2764294"/>
            <a:ext cx="7419194" cy="3893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0093c5a910_1_1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2253000" cy="11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06d83e6f2b_0_1"/>
          <p:cNvSpPr txBox="1">
            <a:spLocks noGrp="1"/>
          </p:cNvSpPr>
          <p:nvPr>
            <p:ph type="title"/>
          </p:nvPr>
        </p:nvSpPr>
        <p:spPr>
          <a:xfrm>
            <a:off x="0" y="995700"/>
            <a:ext cx="10413900" cy="20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s-ES" sz="3000" b="1">
                <a:solidFill>
                  <a:srgbClr val="BF9000"/>
                </a:solidFill>
              </a:rPr>
              <a:t>2. JUNTA VIGENT </a:t>
            </a:r>
            <a:endParaRPr sz="3000" b="1">
              <a:solidFill>
                <a:srgbClr val="BF9000"/>
              </a:solidFill>
            </a:endParaRPr>
          </a:p>
        </p:txBody>
      </p:sp>
      <p:pic>
        <p:nvPicPr>
          <p:cNvPr id="185" name="Google Shape;185;g306d83e6f2b_0_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8700" cy="99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g306d83e6f2b_0_1"/>
          <p:cNvGrpSpPr/>
          <p:nvPr/>
        </p:nvGrpSpPr>
        <p:grpSpPr>
          <a:xfrm rot="-1182931">
            <a:off x="10181798" y="670952"/>
            <a:ext cx="839843" cy="839641"/>
            <a:chOff x="-13250" y="2940250"/>
            <a:chExt cx="995857" cy="995617"/>
          </a:xfrm>
        </p:grpSpPr>
        <p:sp>
          <p:nvSpPr>
            <p:cNvPr id="187" name="Google Shape;187;g306d83e6f2b_0_1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g306d83e6f2b_0_1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g306d83e6f2b_0_1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g306d83e6f2b_0_1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g306d83e6f2b_0_1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g306d83e6f2b_0_1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g306d83e6f2b_0_1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g306d83e6f2b_0_1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g306d83e6f2b_0_1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g306d83e6f2b_0_1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g306d83e6f2b_0_1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g306d83e6f2b_0_1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g306d83e6f2b_0_1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g306d83e6f2b_0_1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g306d83e6f2b_0_1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g306d83e6f2b_0_1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g306d83e6f2b_0_1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g306d83e6f2b_0_1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g306d83e6f2b_0_1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g306d83e6f2b_0_1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7" name="Google Shape;207;g306d83e6f2b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4157" y="2607475"/>
            <a:ext cx="8265582" cy="354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029a297f23_0_0"/>
          <p:cNvSpPr txBox="1">
            <a:spLocks noGrp="1"/>
          </p:cNvSpPr>
          <p:nvPr>
            <p:ph type="title"/>
          </p:nvPr>
        </p:nvSpPr>
        <p:spPr>
          <a:xfrm>
            <a:off x="677334" y="1034500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>
                <a:solidFill>
                  <a:srgbClr val="BF9000"/>
                </a:solidFill>
              </a:rPr>
              <a:t>3. ESTAT FINANCER 2025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213" name="Google Shape;213;g3029a297f23_0_0"/>
          <p:cNvSpPr txBox="1">
            <a:spLocks noGrp="1"/>
          </p:cNvSpPr>
          <p:nvPr>
            <p:ph type="body" idx="1"/>
          </p:nvPr>
        </p:nvSpPr>
        <p:spPr>
          <a:xfrm>
            <a:off x="677325" y="1605275"/>
            <a:ext cx="9240000" cy="50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152A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>
                <a:solidFill>
                  <a:srgbClr val="152A00"/>
                </a:solidFill>
                <a:latin typeface="Arimo"/>
                <a:ea typeface="Arimo"/>
                <a:cs typeface="Arimo"/>
                <a:sym typeface="Arimo"/>
              </a:rPr>
              <a:t>EXCEDENT EXERCICI 2024: 									</a:t>
            </a:r>
            <a:r>
              <a:rPr lang="es-ES" sz="2000" b="1">
                <a:solidFill>
                  <a:srgbClr val="FF9200"/>
                </a:solidFill>
                <a:latin typeface="Arimo"/>
                <a:ea typeface="Arimo"/>
                <a:cs typeface="Arimo"/>
                <a:sym typeface="Arimo"/>
              </a:rPr>
              <a:t>4.218’44€</a:t>
            </a:r>
            <a:endParaRPr sz="2000" b="1">
              <a:solidFill>
                <a:srgbClr val="FF92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solidFill>
                <a:srgbClr val="FF92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solidFill>
                <a:srgbClr val="152A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>
                <a:solidFill>
                  <a:srgbClr val="152A00"/>
                </a:solidFill>
                <a:latin typeface="Arimo"/>
                <a:ea typeface="Arimo"/>
                <a:cs typeface="Arimo"/>
                <a:sym typeface="Arimo"/>
              </a:rPr>
              <a:t>INGRESSOS PER QUOTA ANUAL PROSSUMIDOR </a:t>
            </a:r>
            <a:endParaRPr sz="2000" b="1">
              <a:solidFill>
                <a:srgbClr val="152A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>
                <a:solidFill>
                  <a:srgbClr val="152A00"/>
                </a:solidFill>
                <a:latin typeface="Arimo"/>
                <a:ea typeface="Arimo"/>
                <a:cs typeface="Arimo"/>
                <a:sym typeface="Arimo"/>
              </a:rPr>
              <a:t>DE CEIP LLUÍS VIVES:</a:t>
            </a:r>
            <a:endParaRPr sz="2000" b="1">
              <a:solidFill>
                <a:srgbClr val="152A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solidFill>
                <a:srgbClr val="152A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>
                <a:solidFill>
                  <a:srgbClr val="152A00"/>
                </a:solidFill>
                <a:latin typeface="Arimo"/>
                <a:ea typeface="Arimo"/>
                <a:cs typeface="Arimo"/>
                <a:sym typeface="Arimo"/>
              </a:rPr>
              <a:t>68 SOCIS PROSUMIDORS de la instal·lació.</a:t>
            </a:r>
            <a:endParaRPr sz="2000" b="1">
              <a:solidFill>
                <a:srgbClr val="152A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>
                <a:solidFill>
                  <a:srgbClr val="152A00"/>
                </a:solidFill>
                <a:latin typeface="Arimo"/>
                <a:ea typeface="Arimo"/>
                <a:cs typeface="Arimo"/>
                <a:sym typeface="Arimo"/>
              </a:rPr>
              <a:t>(40 DE DRETS I 10 DE SOCI, 50€).								 </a:t>
            </a:r>
            <a:r>
              <a:rPr lang="es-ES" sz="2200" b="1">
                <a:solidFill>
                  <a:srgbClr val="FF9200"/>
                </a:solidFill>
                <a:highlight>
                  <a:schemeClr val="lt1"/>
                </a:highlight>
                <a:latin typeface="Arimo"/>
                <a:ea typeface="Arimo"/>
                <a:cs typeface="Arimo"/>
                <a:sym typeface="Arimo"/>
              </a:rPr>
              <a:t>3.400€</a:t>
            </a:r>
            <a:r>
              <a:rPr lang="es-ES" sz="2000" b="1">
                <a:solidFill>
                  <a:srgbClr val="152A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 sz="2000" b="1">
              <a:solidFill>
                <a:srgbClr val="152A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solidFill>
                <a:srgbClr val="152A0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000" b="1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DESPESES </a:t>
            </a:r>
            <a:r>
              <a:rPr lang="es-ES" sz="2000" b="1">
                <a:solidFill>
                  <a:srgbClr val="152A00"/>
                </a:solidFill>
                <a:latin typeface="Arimo"/>
                <a:ea typeface="Arimo"/>
                <a:cs typeface="Arimo"/>
                <a:sym typeface="Arimo"/>
              </a:rPr>
              <a:t>per</a:t>
            </a:r>
            <a:r>
              <a:rPr lang="es-ES" sz="2000" b="1">
                <a:solidFill>
                  <a:srgbClr val="FF92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r>
              <a:rPr lang="es-ES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ALLOTJAMENT WEB 2025, </a:t>
            </a:r>
            <a:endParaRPr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CERTIFICATS DIGITALS ASSEGURANCES</a:t>
            </a:r>
            <a:endParaRPr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DE RESPONSABILITAT SOCIAL (PENDENT PRESSUPOSTOS),</a:t>
            </a:r>
            <a:endParaRPr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I ALTRES ORDINARIS.											</a:t>
            </a:r>
            <a:r>
              <a:rPr lang="es-ES" sz="2000" b="1">
                <a:solidFill>
                  <a:srgbClr val="FF9200"/>
                </a:solidFill>
                <a:latin typeface="Arimo"/>
                <a:ea typeface="Arimo"/>
                <a:cs typeface="Arimo"/>
                <a:sym typeface="Arimo"/>
              </a:rPr>
              <a:t>112.65€</a:t>
            </a:r>
            <a:r>
              <a:rPr lang="es-ES" sz="2000" b="1">
                <a:solidFill>
                  <a:srgbClr val="152A0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									</a:t>
            </a:r>
            <a:endParaRPr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200" b="1">
                <a:solidFill>
                  <a:srgbClr val="376D00"/>
                </a:solidFill>
                <a:highlight>
                  <a:srgbClr val="FFDA00"/>
                </a:highlight>
                <a:latin typeface="Arimo"/>
                <a:ea typeface="Arimo"/>
                <a:cs typeface="Arimo"/>
                <a:sym typeface="Arimo"/>
              </a:rPr>
              <a:t>HAVER 					7.505.79€</a:t>
            </a:r>
            <a:endParaRPr sz="2200" b="1">
              <a:solidFill>
                <a:srgbClr val="376D00"/>
              </a:solidFill>
              <a:highlight>
                <a:srgbClr val="FFDA00"/>
              </a:highlight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14" name="Google Shape;214;g3029a297f23_0_0"/>
          <p:cNvSpPr txBox="1"/>
          <p:nvPr/>
        </p:nvSpPr>
        <p:spPr>
          <a:xfrm>
            <a:off x="16694950" y="4082650"/>
            <a:ext cx="1224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5" name="Google Shape;215;g3029a297f23_0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253000" cy="11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029a297f23_0_6"/>
          <p:cNvSpPr txBox="1">
            <a:spLocks noGrp="1"/>
          </p:cNvSpPr>
          <p:nvPr>
            <p:ph type="title"/>
          </p:nvPr>
        </p:nvSpPr>
        <p:spPr>
          <a:xfrm>
            <a:off x="2391825" y="232625"/>
            <a:ext cx="72309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s-ES">
                <a:solidFill>
                  <a:srgbClr val="BF9000"/>
                </a:solidFill>
              </a:rPr>
              <a:t>PUNT 3</a:t>
            </a:r>
            <a:endParaRPr>
              <a:solidFill>
                <a:srgbClr val="BF9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s-ES">
                <a:solidFill>
                  <a:srgbClr val="BF9000"/>
                </a:solidFill>
              </a:rPr>
              <a:t> ESTAT FINANCER. PRESSUPOST 2026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221" name="Google Shape;221;g3029a297f23_0_6"/>
          <p:cNvSpPr txBox="1">
            <a:spLocks noGrp="1"/>
          </p:cNvSpPr>
          <p:nvPr>
            <p:ph type="body" idx="1"/>
          </p:nvPr>
        </p:nvSpPr>
        <p:spPr>
          <a:xfrm>
            <a:off x="706975" y="1511925"/>
            <a:ext cx="8957400" cy="50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s-ES" sz="1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INGRESSOS:</a:t>
            </a: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lvl="0" indent="-307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0"/>
              <a:buFont typeface="Arimo"/>
              <a:buAutoNum type="arabicPeriod"/>
            </a:pPr>
            <a:r>
              <a:rPr lang="es-ES" sz="1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ALTES NOUS SOCIS: (20 PERSONES PER 10€/ANY).	                                        </a:t>
            </a:r>
            <a:r>
              <a:rPr lang="es-ES" sz="1600">
                <a:solidFill>
                  <a:schemeClr val="dk1"/>
                </a:solidFill>
                <a:highlight>
                  <a:srgbClr val="FFDA00"/>
                </a:highlight>
                <a:latin typeface="Arimo"/>
                <a:ea typeface="Arimo"/>
                <a:cs typeface="Arimo"/>
                <a:sym typeface="Arimo"/>
              </a:rPr>
              <a:t>200€</a:t>
            </a: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lvl="0" indent="-307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0"/>
              <a:buFont typeface="Arimo"/>
              <a:buAutoNum type="arabicPeriod"/>
            </a:pPr>
            <a:r>
              <a:rPr lang="es-ES" sz="1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PROPOSTA PENDENT D’APROVACIÓ DE COBRAR AL 2026* (TOTS, A DESENVOLUPAR AL PUNT 7):</a:t>
            </a: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lvl="0" indent="-307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0"/>
              <a:buFont typeface="Arimo"/>
              <a:buChar char="-"/>
            </a:pPr>
            <a:r>
              <a:rPr lang="es-ES" sz="1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AUSIÀS MARCH → 80 (socis prosumidors x 50€)=                                             </a:t>
            </a:r>
            <a:r>
              <a:rPr lang="es-ES" sz="1600">
                <a:solidFill>
                  <a:schemeClr val="dk1"/>
                </a:solidFill>
                <a:highlight>
                  <a:schemeClr val="accent3"/>
                </a:highlight>
                <a:latin typeface="Arimo"/>
                <a:ea typeface="Arimo"/>
                <a:cs typeface="Arimo"/>
                <a:sym typeface="Arimo"/>
              </a:rPr>
              <a:t>4.000€</a:t>
            </a:r>
            <a:endParaRPr sz="1600">
              <a:solidFill>
                <a:schemeClr val="dk1"/>
              </a:solidFill>
              <a:highlight>
                <a:schemeClr val="accent3"/>
              </a:highlight>
              <a:latin typeface="Arimo"/>
              <a:ea typeface="Arimo"/>
              <a:cs typeface="Arimo"/>
              <a:sym typeface="Arimo"/>
            </a:endParaRPr>
          </a:p>
          <a:p>
            <a:pPr marL="457200" lvl="0" indent="-307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0"/>
              <a:buFont typeface="Arimo"/>
              <a:buChar char="-"/>
            </a:pPr>
            <a:r>
              <a:rPr lang="es-ES" sz="1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LLUIS VIVES       → 70 (socis x 10€)=                                                                    </a:t>
            </a:r>
            <a:r>
              <a:rPr lang="es-ES" sz="1600">
                <a:solidFill>
                  <a:schemeClr val="dk1"/>
                </a:solidFill>
                <a:highlight>
                  <a:schemeClr val="accent3"/>
                </a:highlight>
                <a:latin typeface="Arimo"/>
                <a:ea typeface="Arimo"/>
                <a:cs typeface="Arimo"/>
                <a:sym typeface="Arimo"/>
              </a:rPr>
              <a:t>700€.</a:t>
            </a:r>
            <a:endParaRPr sz="1600">
              <a:solidFill>
                <a:schemeClr val="dk1"/>
              </a:solidFill>
              <a:highlight>
                <a:schemeClr val="accent3"/>
              </a:highlight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TOTAL INGRESSOS:                                                                                                    </a:t>
            </a:r>
            <a:r>
              <a:rPr lang="es-ES" sz="1600">
                <a:solidFill>
                  <a:schemeClr val="dk1"/>
                </a:solidFill>
                <a:highlight>
                  <a:schemeClr val="accent3"/>
                </a:highlight>
                <a:latin typeface="Arimo"/>
                <a:ea typeface="Arimo"/>
                <a:cs typeface="Arimo"/>
                <a:sym typeface="Arimo"/>
              </a:rPr>
              <a:t>4.900€</a:t>
            </a:r>
            <a:r>
              <a:rPr lang="es-ES" sz="1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DESPESES:</a:t>
            </a: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lvl="0" indent="-307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0"/>
              <a:buFont typeface="Arimo"/>
              <a:buAutoNum type="arabicPeriod"/>
            </a:pPr>
            <a:r>
              <a:rPr lang="es-ES" sz="1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ALLOTJAMENT WEB:                                      150€</a:t>
            </a: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lvl="0" indent="-307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0"/>
              <a:buFont typeface="Arimo"/>
              <a:buAutoNum type="arabicPeriod"/>
            </a:pPr>
            <a:r>
              <a:rPr lang="es-ES" sz="1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ASEGURANÇA RESP. CIVIL:                           400€</a:t>
            </a: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57200" lvl="0" indent="-307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40"/>
              <a:buFont typeface="Arimo"/>
              <a:buAutoNum type="arabicPeriod"/>
            </a:pPr>
            <a:r>
              <a:rPr lang="es-ES" sz="1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ROLL UP: 100€</a:t>
            </a: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TOTAL DESPESES:                                                  </a:t>
            </a:r>
            <a:r>
              <a:rPr lang="es-ES" sz="1600">
                <a:solidFill>
                  <a:schemeClr val="dk1"/>
                </a:solidFill>
                <a:highlight>
                  <a:schemeClr val="accent3"/>
                </a:highlight>
                <a:latin typeface="Arimo"/>
                <a:ea typeface="Arimo"/>
                <a:cs typeface="Arimo"/>
                <a:sym typeface="Arimo"/>
              </a:rPr>
              <a:t>650€</a:t>
            </a:r>
            <a:endParaRPr sz="1600">
              <a:solidFill>
                <a:schemeClr val="dk1"/>
              </a:solidFill>
              <a:highlight>
                <a:schemeClr val="accent3"/>
              </a:highlight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TOTAL PRESSUPOST: REMANENT CAIXA 7505.79 + INGRESSOS 4.900€ - DESPESES 650€:</a:t>
            </a: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60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							</a:t>
            </a:r>
            <a:r>
              <a:rPr lang="es-ES" sz="2000" b="1">
                <a:solidFill>
                  <a:schemeClr val="dk1"/>
                </a:solidFill>
                <a:highlight>
                  <a:srgbClr val="FFFF00"/>
                </a:highlight>
                <a:latin typeface="Arimo"/>
                <a:ea typeface="Arimo"/>
                <a:cs typeface="Arimo"/>
                <a:sym typeface="Arimo"/>
              </a:rPr>
              <a:t>11.755.79€</a:t>
            </a:r>
            <a:endParaRPr sz="2000" b="1">
              <a:solidFill>
                <a:schemeClr val="dk1"/>
              </a:solidFill>
              <a:highlight>
                <a:srgbClr val="FFFF00"/>
              </a:highlight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222" name="Google Shape;222;g3029a297f23_0_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253000" cy="11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06d83e6f2b_1_35"/>
          <p:cNvSpPr txBox="1">
            <a:spLocks noGrp="1"/>
          </p:cNvSpPr>
          <p:nvPr>
            <p:ph type="title"/>
          </p:nvPr>
        </p:nvSpPr>
        <p:spPr>
          <a:xfrm>
            <a:off x="2577100" y="492925"/>
            <a:ext cx="6696900" cy="20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>
                <a:solidFill>
                  <a:srgbClr val="BF9000"/>
                </a:solidFill>
                <a:highlight>
                  <a:schemeClr val="lt1"/>
                </a:highlight>
              </a:rPr>
              <a:t>PUNT 3</a:t>
            </a:r>
            <a:endParaRPr>
              <a:solidFill>
                <a:srgbClr val="BF9000"/>
              </a:solidFill>
              <a:highlight>
                <a:schemeClr val="lt1"/>
              </a:highlight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ES">
                <a:solidFill>
                  <a:srgbClr val="BF9000"/>
                </a:solidFill>
                <a:highlight>
                  <a:schemeClr val="lt1"/>
                </a:highlight>
              </a:rPr>
              <a:t>ACTIVITAT DE L’ASSOCIACIÓ DES DE L’ÚLTIMA ASSEMBLEA</a:t>
            </a:r>
            <a:endParaRPr>
              <a:solidFill>
                <a:srgbClr val="BF9000"/>
              </a:solidFill>
              <a:highlight>
                <a:schemeClr val="lt1"/>
              </a:highlight>
            </a:endParaRPr>
          </a:p>
        </p:txBody>
      </p:sp>
      <p:sp>
        <p:nvSpPr>
          <p:cNvPr id="228" name="Google Shape;228;g306d83e6f2b_1_35"/>
          <p:cNvSpPr txBox="1">
            <a:spLocks noGrp="1"/>
          </p:cNvSpPr>
          <p:nvPr>
            <p:ph type="body" idx="1"/>
          </p:nvPr>
        </p:nvSpPr>
        <p:spPr>
          <a:xfrm>
            <a:off x="0" y="2601600"/>
            <a:ext cx="10445400" cy="42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08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40"/>
              <a:buChar char="-"/>
            </a:pPr>
            <a:r>
              <a:rPr lang="es-ES" sz="2600" b="1">
                <a:solidFill>
                  <a:srgbClr val="073763"/>
                </a:solidFill>
              </a:rPr>
              <a:t>1 contracte INDUS V / CEL PAIPORTA</a:t>
            </a:r>
            <a:r>
              <a:rPr lang="es-ES" sz="2600">
                <a:solidFill>
                  <a:srgbClr val="073763"/>
                </a:solidFill>
              </a:rPr>
              <a:t> per a la instal·lació plaques polígon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Char char="-"/>
            </a:pPr>
            <a:r>
              <a:rPr lang="es-ES" sz="2600" b="1">
                <a:solidFill>
                  <a:srgbClr val="073763"/>
                </a:solidFill>
              </a:rPr>
              <a:t>2 </a:t>
            </a:r>
            <a:r>
              <a:rPr lang="es-ES" sz="2600">
                <a:solidFill>
                  <a:srgbClr val="073763"/>
                </a:solidFill>
              </a:rPr>
              <a:t>Signatura del </a:t>
            </a:r>
            <a:r>
              <a:rPr lang="es-ES" sz="2600" b="1">
                <a:solidFill>
                  <a:srgbClr val="073763"/>
                </a:solidFill>
              </a:rPr>
              <a:t>conveni CEL PAIPORTA / Ajuntament P.</a:t>
            </a:r>
            <a:r>
              <a:rPr lang="es-ES" sz="2600">
                <a:solidFill>
                  <a:srgbClr val="073763"/>
                </a:solidFill>
              </a:rPr>
              <a:t> per al repartiment Kw a soci@s de l’associació instal·lació </a:t>
            </a:r>
            <a:r>
              <a:rPr lang="es-ES" sz="2600" b="1">
                <a:solidFill>
                  <a:srgbClr val="073763"/>
                </a:solidFill>
              </a:rPr>
              <a:t>Lluís Vives</a:t>
            </a:r>
            <a:endParaRPr sz="2600" b="1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Char char="-"/>
            </a:pPr>
            <a:r>
              <a:rPr lang="es-ES" sz="2600" b="1">
                <a:solidFill>
                  <a:srgbClr val="073763"/>
                </a:solidFill>
              </a:rPr>
              <a:t>3</a:t>
            </a:r>
            <a:r>
              <a:rPr lang="es-ES" sz="2600">
                <a:solidFill>
                  <a:srgbClr val="073763"/>
                </a:solidFill>
              </a:rPr>
              <a:t> posada en marxa de la </a:t>
            </a:r>
            <a:r>
              <a:rPr lang="es-ES" sz="2600" b="1">
                <a:solidFill>
                  <a:srgbClr val="073763"/>
                </a:solidFill>
              </a:rPr>
              <a:t>producció de la instal·lació Ausiàs Marc i seguiment</a:t>
            </a:r>
            <a:endParaRPr sz="2600" b="1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Char char="-"/>
            </a:pPr>
            <a:r>
              <a:rPr lang="es-ES" sz="2600" b="1">
                <a:solidFill>
                  <a:srgbClr val="073763"/>
                </a:solidFill>
              </a:rPr>
              <a:t>4</a:t>
            </a:r>
            <a:r>
              <a:rPr lang="es-ES" sz="2600">
                <a:solidFill>
                  <a:srgbClr val="073763"/>
                </a:solidFill>
              </a:rPr>
              <a:t> Incorporació del CEL Paiporta a l’</a:t>
            </a:r>
            <a:r>
              <a:rPr lang="es-ES" sz="2600" b="1">
                <a:solidFill>
                  <a:srgbClr val="073763"/>
                </a:solidFill>
              </a:rPr>
              <a:t>associació energètica solidària</a:t>
            </a:r>
            <a:r>
              <a:rPr lang="es-ES" sz="2600">
                <a:solidFill>
                  <a:srgbClr val="073763"/>
                </a:solidFill>
              </a:rPr>
              <a:t>, de Sàpiens i revisió de la instal·lació INDUS V</a:t>
            </a:r>
            <a:endParaRPr sz="2600">
              <a:solidFill>
                <a:srgbClr val="073763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600"/>
              <a:buChar char="-"/>
            </a:pPr>
            <a:r>
              <a:rPr lang="es-ES" sz="2600" b="1">
                <a:solidFill>
                  <a:srgbClr val="073763"/>
                </a:solidFill>
              </a:rPr>
              <a:t>5</a:t>
            </a:r>
            <a:r>
              <a:rPr lang="es-ES" sz="2600">
                <a:solidFill>
                  <a:srgbClr val="073763"/>
                </a:solidFill>
              </a:rPr>
              <a:t> Signatura de nous </a:t>
            </a:r>
            <a:r>
              <a:rPr lang="es-ES" sz="2600" b="1">
                <a:solidFill>
                  <a:srgbClr val="073763"/>
                </a:solidFill>
              </a:rPr>
              <a:t>prossumidors de secció Lluís Vives</a:t>
            </a:r>
            <a:endParaRPr sz="2600" b="1">
              <a:solidFill>
                <a:srgbClr val="073763"/>
              </a:solidFill>
            </a:endParaRPr>
          </a:p>
        </p:txBody>
      </p:sp>
      <p:pic>
        <p:nvPicPr>
          <p:cNvPr id="229" name="Google Shape;229;g306d83e6f2b_1_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253000" cy="11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"/>
          <p:cNvSpPr txBox="1">
            <a:spLocks noGrp="1"/>
          </p:cNvSpPr>
          <p:nvPr>
            <p:ph type="title"/>
          </p:nvPr>
        </p:nvSpPr>
        <p:spPr>
          <a:xfrm>
            <a:off x="591100" y="995700"/>
            <a:ext cx="9031500" cy="11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s-ES" b="1">
                <a:solidFill>
                  <a:srgbClr val="BF9000"/>
                </a:solidFill>
              </a:rPr>
              <a:t>PUNT 4  </a:t>
            </a:r>
            <a:endParaRPr b="1">
              <a:solidFill>
                <a:srgbClr val="BF9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r>
              <a:rPr lang="es-ES" b="1">
                <a:solidFill>
                  <a:srgbClr val="BF9000"/>
                </a:solidFill>
              </a:rPr>
              <a:t>EL PROJECTE AL CEIP AUSIÀS MARC</a:t>
            </a:r>
            <a:r>
              <a:rPr lang="es-ES"/>
              <a:t>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/>
              <a:buNone/>
            </a:pPr>
            <a:endParaRPr/>
          </a:p>
        </p:txBody>
      </p:sp>
      <p:pic>
        <p:nvPicPr>
          <p:cNvPr id="235" name="Google Shape;23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9063" y="2851934"/>
            <a:ext cx="7615576" cy="36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808700" cy="99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7" name="Google Shape;237;p6"/>
          <p:cNvGrpSpPr/>
          <p:nvPr/>
        </p:nvGrpSpPr>
        <p:grpSpPr>
          <a:xfrm rot="-1182931">
            <a:off x="10153123" y="656602"/>
            <a:ext cx="839843" cy="839641"/>
            <a:chOff x="-13250" y="2940250"/>
            <a:chExt cx="995857" cy="995617"/>
          </a:xfrm>
        </p:grpSpPr>
        <p:sp>
          <p:nvSpPr>
            <p:cNvPr id="238" name="Google Shape;238;p6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6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g306d83e6f2b_1_7"/>
          <p:cNvGrpSpPr/>
          <p:nvPr/>
        </p:nvGrpSpPr>
        <p:grpSpPr>
          <a:xfrm rot="-1182931">
            <a:off x="10649148" y="355302"/>
            <a:ext cx="839843" cy="839641"/>
            <a:chOff x="-13250" y="2940250"/>
            <a:chExt cx="995857" cy="995617"/>
          </a:xfrm>
        </p:grpSpPr>
        <p:sp>
          <p:nvSpPr>
            <p:cNvPr id="263" name="Google Shape;263;g306d83e6f2b_1_7"/>
            <p:cNvSpPr/>
            <p:nvPr/>
          </p:nvSpPr>
          <p:spPr>
            <a:xfrm>
              <a:off x="-13250" y="2940250"/>
              <a:ext cx="995857" cy="995617"/>
            </a:xfrm>
            <a:custGeom>
              <a:avLst/>
              <a:gdLst/>
              <a:ahLst/>
              <a:cxnLst/>
              <a:rect l="l" t="t" r="r" b="b"/>
              <a:pathLst>
                <a:path w="12435" h="12432" extrusionOk="0">
                  <a:moveTo>
                    <a:pt x="6220" y="0"/>
                  </a:moveTo>
                  <a:cubicBezTo>
                    <a:pt x="5987" y="0"/>
                    <a:pt x="5793" y="190"/>
                    <a:pt x="5793" y="427"/>
                  </a:cubicBezTo>
                  <a:lnTo>
                    <a:pt x="5793" y="1834"/>
                  </a:lnTo>
                  <a:cubicBezTo>
                    <a:pt x="5793" y="1987"/>
                    <a:pt x="5873" y="2120"/>
                    <a:pt x="5993" y="2196"/>
                  </a:cubicBezTo>
                  <a:cubicBezTo>
                    <a:pt x="5627" y="2215"/>
                    <a:pt x="5274" y="2285"/>
                    <a:pt x="4942" y="2396"/>
                  </a:cubicBezTo>
                  <a:cubicBezTo>
                    <a:pt x="5022" y="2279"/>
                    <a:pt x="5044" y="2126"/>
                    <a:pt x="4992" y="1987"/>
                  </a:cubicBezTo>
                  <a:lnTo>
                    <a:pt x="4469" y="679"/>
                  </a:lnTo>
                  <a:cubicBezTo>
                    <a:pt x="4402" y="513"/>
                    <a:pt x="4241" y="411"/>
                    <a:pt x="4072" y="411"/>
                  </a:cubicBezTo>
                  <a:cubicBezTo>
                    <a:pt x="4019" y="411"/>
                    <a:pt x="3966" y="421"/>
                    <a:pt x="3913" y="442"/>
                  </a:cubicBezTo>
                  <a:cubicBezTo>
                    <a:pt x="3806" y="482"/>
                    <a:pt x="3723" y="565"/>
                    <a:pt x="3677" y="673"/>
                  </a:cubicBezTo>
                  <a:cubicBezTo>
                    <a:pt x="3631" y="774"/>
                    <a:pt x="3631" y="894"/>
                    <a:pt x="3674" y="998"/>
                  </a:cubicBezTo>
                  <a:lnTo>
                    <a:pt x="4196" y="2307"/>
                  </a:lnTo>
                  <a:cubicBezTo>
                    <a:pt x="4251" y="2445"/>
                    <a:pt x="4368" y="2540"/>
                    <a:pt x="4512" y="2568"/>
                  </a:cubicBezTo>
                  <a:cubicBezTo>
                    <a:pt x="4159" y="2734"/>
                    <a:pt x="3830" y="2949"/>
                    <a:pt x="3545" y="3201"/>
                  </a:cubicBezTo>
                  <a:cubicBezTo>
                    <a:pt x="3569" y="3069"/>
                    <a:pt x="3532" y="2918"/>
                    <a:pt x="3428" y="2814"/>
                  </a:cubicBezTo>
                  <a:lnTo>
                    <a:pt x="2430" y="1818"/>
                  </a:lnTo>
                  <a:cubicBezTo>
                    <a:pt x="2347" y="1737"/>
                    <a:pt x="2238" y="1696"/>
                    <a:pt x="2128" y="1696"/>
                  </a:cubicBezTo>
                  <a:cubicBezTo>
                    <a:pt x="2019" y="1696"/>
                    <a:pt x="1909" y="1737"/>
                    <a:pt x="1825" y="1818"/>
                  </a:cubicBezTo>
                  <a:cubicBezTo>
                    <a:pt x="1659" y="1984"/>
                    <a:pt x="1659" y="2258"/>
                    <a:pt x="1825" y="2427"/>
                  </a:cubicBezTo>
                  <a:lnTo>
                    <a:pt x="2823" y="3425"/>
                  </a:lnTo>
                  <a:cubicBezTo>
                    <a:pt x="2903" y="3505"/>
                    <a:pt x="3010" y="3551"/>
                    <a:pt x="3124" y="3551"/>
                  </a:cubicBezTo>
                  <a:cubicBezTo>
                    <a:pt x="3152" y="3551"/>
                    <a:pt x="3179" y="3548"/>
                    <a:pt x="3207" y="3545"/>
                  </a:cubicBezTo>
                  <a:lnTo>
                    <a:pt x="3207" y="3545"/>
                  </a:lnTo>
                  <a:cubicBezTo>
                    <a:pt x="2970" y="3806"/>
                    <a:pt x="2771" y="4092"/>
                    <a:pt x="2611" y="4405"/>
                  </a:cubicBezTo>
                  <a:cubicBezTo>
                    <a:pt x="2608" y="4380"/>
                    <a:pt x="2599" y="4359"/>
                    <a:pt x="2593" y="4334"/>
                  </a:cubicBezTo>
                  <a:cubicBezTo>
                    <a:pt x="2550" y="4227"/>
                    <a:pt x="2470" y="4147"/>
                    <a:pt x="2362" y="4101"/>
                  </a:cubicBezTo>
                  <a:lnTo>
                    <a:pt x="1066" y="3548"/>
                  </a:lnTo>
                  <a:cubicBezTo>
                    <a:pt x="1014" y="3524"/>
                    <a:pt x="958" y="3513"/>
                    <a:pt x="901" y="3513"/>
                  </a:cubicBezTo>
                  <a:cubicBezTo>
                    <a:pt x="847" y="3513"/>
                    <a:pt x="792" y="3524"/>
                    <a:pt x="740" y="3545"/>
                  </a:cubicBezTo>
                  <a:cubicBezTo>
                    <a:pt x="633" y="3585"/>
                    <a:pt x="553" y="3668"/>
                    <a:pt x="507" y="3775"/>
                  </a:cubicBezTo>
                  <a:cubicBezTo>
                    <a:pt x="461" y="3877"/>
                    <a:pt x="461" y="3996"/>
                    <a:pt x="504" y="4101"/>
                  </a:cubicBezTo>
                  <a:cubicBezTo>
                    <a:pt x="544" y="4205"/>
                    <a:pt x="627" y="4288"/>
                    <a:pt x="734" y="4334"/>
                  </a:cubicBezTo>
                  <a:lnTo>
                    <a:pt x="2027" y="4887"/>
                  </a:lnTo>
                  <a:cubicBezTo>
                    <a:pt x="2080" y="4912"/>
                    <a:pt x="2138" y="4921"/>
                    <a:pt x="2196" y="4921"/>
                  </a:cubicBezTo>
                  <a:cubicBezTo>
                    <a:pt x="2273" y="4921"/>
                    <a:pt x="2350" y="4899"/>
                    <a:pt x="2414" y="4866"/>
                  </a:cubicBezTo>
                  <a:lnTo>
                    <a:pt x="2414" y="4866"/>
                  </a:lnTo>
                  <a:cubicBezTo>
                    <a:pt x="2288" y="5210"/>
                    <a:pt x="2209" y="5578"/>
                    <a:pt x="2181" y="5959"/>
                  </a:cubicBezTo>
                  <a:cubicBezTo>
                    <a:pt x="2104" y="5858"/>
                    <a:pt x="1981" y="5793"/>
                    <a:pt x="1843" y="5793"/>
                  </a:cubicBezTo>
                  <a:lnTo>
                    <a:pt x="427" y="5793"/>
                  </a:lnTo>
                  <a:cubicBezTo>
                    <a:pt x="194" y="5793"/>
                    <a:pt x="0" y="5987"/>
                    <a:pt x="0" y="6220"/>
                  </a:cubicBezTo>
                  <a:cubicBezTo>
                    <a:pt x="0" y="6454"/>
                    <a:pt x="194" y="6647"/>
                    <a:pt x="427" y="6647"/>
                  </a:cubicBezTo>
                  <a:lnTo>
                    <a:pt x="1837" y="6647"/>
                  </a:lnTo>
                  <a:cubicBezTo>
                    <a:pt x="1969" y="6647"/>
                    <a:pt x="2092" y="6580"/>
                    <a:pt x="2169" y="6484"/>
                  </a:cubicBezTo>
                  <a:cubicBezTo>
                    <a:pt x="2190" y="6825"/>
                    <a:pt x="2252" y="7157"/>
                    <a:pt x="2350" y="7470"/>
                  </a:cubicBezTo>
                  <a:cubicBezTo>
                    <a:pt x="2287" y="7438"/>
                    <a:pt x="2217" y="7421"/>
                    <a:pt x="2146" y="7421"/>
                  </a:cubicBezTo>
                  <a:cubicBezTo>
                    <a:pt x="2094" y="7421"/>
                    <a:pt x="2042" y="7430"/>
                    <a:pt x="1990" y="7449"/>
                  </a:cubicBezTo>
                  <a:lnTo>
                    <a:pt x="679" y="7971"/>
                  </a:lnTo>
                  <a:cubicBezTo>
                    <a:pt x="571" y="8014"/>
                    <a:pt x="491" y="8094"/>
                    <a:pt x="445" y="8202"/>
                  </a:cubicBezTo>
                  <a:cubicBezTo>
                    <a:pt x="399" y="8306"/>
                    <a:pt x="399" y="8423"/>
                    <a:pt x="442" y="8527"/>
                  </a:cubicBezTo>
                  <a:cubicBezTo>
                    <a:pt x="507" y="8693"/>
                    <a:pt x="664" y="8797"/>
                    <a:pt x="839" y="8797"/>
                  </a:cubicBezTo>
                  <a:cubicBezTo>
                    <a:pt x="891" y="8797"/>
                    <a:pt x="946" y="8785"/>
                    <a:pt x="995" y="8767"/>
                  </a:cubicBezTo>
                  <a:lnTo>
                    <a:pt x="2304" y="8245"/>
                  </a:lnTo>
                  <a:cubicBezTo>
                    <a:pt x="2427" y="8192"/>
                    <a:pt x="2513" y="8097"/>
                    <a:pt x="2550" y="7983"/>
                  </a:cubicBezTo>
                  <a:cubicBezTo>
                    <a:pt x="2706" y="8312"/>
                    <a:pt x="2906" y="8616"/>
                    <a:pt x="3142" y="8890"/>
                  </a:cubicBezTo>
                  <a:cubicBezTo>
                    <a:pt x="3132" y="8889"/>
                    <a:pt x="3121" y="8888"/>
                    <a:pt x="3110" y="8888"/>
                  </a:cubicBezTo>
                  <a:cubicBezTo>
                    <a:pt x="3001" y="8888"/>
                    <a:pt x="2892" y="8931"/>
                    <a:pt x="2811" y="9012"/>
                  </a:cubicBezTo>
                  <a:lnTo>
                    <a:pt x="1815" y="10005"/>
                  </a:lnTo>
                  <a:cubicBezTo>
                    <a:pt x="1653" y="10170"/>
                    <a:pt x="1653" y="10444"/>
                    <a:pt x="1815" y="10613"/>
                  </a:cubicBezTo>
                  <a:cubicBezTo>
                    <a:pt x="1898" y="10693"/>
                    <a:pt x="2006" y="10739"/>
                    <a:pt x="2119" y="10739"/>
                  </a:cubicBezTo>
                  <a:cubicBezTo>
                    <a:pt x="2236" y="10739"/>
                    <a:pt x="2344" y="10693"/>
                    <a:pt x="2424" y="10613"/>
                  </a:cubicBezTo>
                  <a:lnTo>
                    <a:pt x="3419" y="9618"/>
                  </a:lnTo>
                  <a:cubicBezTo>
                    <a:pt x="3499" y="9538"/>
                    <a:pt x="3545" y="9430"/>
                    <a:pt x="3545" y="9313"/>
                  </a:cubicBezTo>
                  <a:lnTo>
                    <a:pt x="3545" y="9289"/>
                  </a:lnTo>
                  <a:cubicBezTo>
                    <a:pt x="3791" y="9504"/>
                    <a:pt x="4058" y="9688"/>
                    <a:pt x="4346" y="9842"/>
                  </a:cubicBezTo>
                  <a:cubicBezTo>
                    <a:pt x="4340" y="9845"/>
                    <a:pt x="4334" y="9845"/>
                    <a:pt x="4328" y="9848"/>
                  </a:cubicBezTo>
                  <a:cubicBezTo>
                    <a:pt x="4221" y="9891"/>
                    <a:pt x="4141" y="9971"/>
                    <a:pt x="4095" y="10078"/>
                  </a:cubicBezTo>
                  <a:lnTo>
                    <a:pt x="3542" y="11372"/>
                  </a:lnTo>
                  <a:cubicBezTo>
                    <a:pt x="3450" y="11587"/>
                    <a:pt x="3548" y="11842"/>
                    <a:pt x="3766" y="11934"/>
                  </a:cubicBezTo>
                  <a:cubicBezTo>
                    <a:pt x="3821" y="11955"/>
                    <a:pt x="3880" y="11967"/>
                    <a:pt x="3935" y="11967"/>
                  </a:cubicBezTo>
                  <a:cubicBezTo>
                    <a:pt x="4110" y="11967"/>
                    <a:pt x="4264" y="11863"/>
                    <a:pt x="4328" y="11706"/>
                  </a:cubicBezTo>
                  <a:lnTo>
                    <a:pt x="4881" y="10413"/>
                  </a:lnTo>
                  <a:cubicBezTo>
                    <a:pt x="4927" y="10309"/>
                    <a:pt x="4927" y="10189"/>
                    <a:pt x="4884" y="10088"/>
                  </a:cubicBezTo>
                  <a:cubicBezTo>
                    <a:pt x="4884" y="10081"/>
                    <a:pt x="4881" y="10078"/>
                    <a:pt x="4878" y="10072"/>
                  </a:cubicBezTo>
                  <a:lnTo>
                    <a:pt x="4878" y="10072"/>
                  </a:lnTo>
                  <a:cubicBezTo>
                    <a:pt x="5207" y="10186"/>
                    <a:pt x="5557" y="10260"/>
                    <a:pt x="5916" y="10287"/>
                  </a:cubicBezTo>
                  <a:cubicBezTo>
                    <a:pt x="5833" y="10364"/>
                    <a:pt x="5784" y="10475"/>
                    <a:pt x="5784" y="10597"/>
                  </a:cubicBezTo>
                  <a:lnTo>
                    <a:pt x="5784" y="12007"/>
                  </a:lnTo>
                  <a:cubicBezTo>
                    <a:pt x="5784" y="12241"/>
                    <a:pt x="5974" y="12431"/>
                    <a:pt x="6208" y="12431"/>
                  </a:cubicBezTo>
                  <a:cubicBezTo>
                    <a:pt x="6444" y="12431"/>
                    <a:pt x="6635" y="12241"/>
                    <a:pt x="6635" y="12007"/>
                  </a:cubicBezTo>
                  <a:lnTo>
                    <a:pt x="6635" y="10601"/>
                  </a:lnTo>
                  <a:cubicBezTo>
                    <a:pt x="6635" y="10478"/>
                    <a:pt x="6583" y="10367"/>
                    <a:pt x="6500" y="10290"/>
                  </a:cubicBezTo>
                  <a:cubicBezTo>
                    <a:pt x="6831" y="10266"/>
                    <a:pt x="7145" y="10201"/>
                    <a:pt x="7449" y="10106"/>
                  </a:cubicBezTo>
                  <a:lnTo>
                    <a:pt x="7449" y="10106"/>
                  </a:lnTo>
                  <a:cubicBezTo>
                    <a:pt x="7400" y="10210"/>
                    <a:pt x="7391" y="10333"/>
                    <a:pt x="7437" y="10447"/>
                  </a:cubicBezTo>
                  <a:lnTo>
                    <a:pt x="7959" y="11756"/>
                  </a:lnTo>
                  <a:cubicBezTo>
                    <a:pt x="8026" y="11921"/>
                    <a:pt x="8183" y="12026"/>
                    <a:pt x="8355" y="12026"/>
                  </a:cubicBezTo>
                  <a:cubicBezTo>
                    <a:pt x="8410" y="12026"/>
                    <a:pt x="8463" y="12014"/>
                    <a:pt x="8512" y="11995"/>
                  </a:cubicBezTo>
                  <a:cubicBezTo>
                    <a:pt x="8733" y="11906"/>
                    <a:pt x="8840" y="11657"/>
                    <a:pt x="8751" y="11439"/>
                  </a:cubicBezTo>
                  <a:lnTo>
                    <a:pt x="8229" y="10127"/>
                  </a:lnTo>
                  <a:cubicBezTo>
                    <a:pt x="8183" y="10014"/>
                    <a:pt x="8091" y="9928"/>
                    <a:pt x="7983" y="9888"/>
                  </a:cubicBezTo>
                  <a:cubicBezTo>
                    <a:pt x="8306" y="9728"/>
                    <a:pt x="8604" y="9525"/>
                    <a:pt x="8874" y="9292"/>
                  </a:cubicBezTo>
                  <a:lnTo>
                    <a:pt x="8874" y="9292"/>
                  </a:lnTo>
                  <a:cubicBezTo>
                    <a:pt x="8865" y="9412"/>
                    <a:pt x="8908" y="9529"/>
                    <a:pt x="8997" y="9618"/>
                  </a:cubicBezTo>
                  <a:lnTo>
                    <a:pt x="9992" y="10613"/>
                  </a:lnTo>
                  <a:cubicBezTo>
                    <a:pt x="10072" y="10693"/>
                    <a:pt x="10180" y="10739"/>
                    <a:pt x="10293" y="10739"/>
                  </a:cubicBezTo>
                  <a:cubicBezTo>
                    <a:pt x="10410" y="10739"/>
                    <a:pt x="10518" y="10693"/>
                    <a:pt x="10597" y="10613"/>
                  </a:cubicBezTo>
                  <a:cubicBezTo>
                    <a:pt x="10677" y="10533"/>
                    <a:pt x="10723" y="10425"/>
                    <a:pt x="10723" y="10309"/>
                  </a:cubicBezTo>
                  <a:cubicBezTo>
                    <a:pt x="10723" y="10195"/>
                    <a:pt x="10677" y="10088"/>
                    <a:pt x="10597" y="10005"/>
                  </a:cubicBezTo>
                  <a:lnTo>
                    <a:pt x="9602" y="9012"/>
                  </a:lnTo>
                  <a:cubicBezTo>
                    <a:pt x="9522" y="8930"/>
                    <a:pt x="9415" y="8883"/>
                    <a:pt x="9301" y="8883"/>
                  </a:cubicBezTo>
                  <a:lnTo>
                    <a:pt x="9273" y="8883"/>
                  </a:lnTo>
                  <a:cubicBezTo>
                    <a:pt x="9489" y="8635"/>
                    <a:pt x="9673" y="8361"/>
                    <a:pt x="9823" y="8066"/>
                  </a:cubicBezTo>
                  <a:cubicBezTo>
                    <a:pt x="9826" y="8079"/>
                    <a:pt x="9829" y="8091"/>
                    <a:pt x="9833" y="8097"/>
                  </a:cubicBezTo>
                  <a:cubicBezTo>
                    <a:pt x="9876" y="8205"/>
                    <a:pt x="9955" y="8284"/>
                    <a:pt x="10063" y="8331"/>
                  </a:cubicBezTo>
                  <a:lnTo>
                    <a:pt x="11359" y="8890"/>
                  </a:lnTo>
                  <a:cubicBezTo>
                    <a:pt x="11411" y="8911"/>
                    <a:pt x="11470" y="8923"/>
                    <a:pt x="11528" y="8923"/>
                  </a:cubicBezTo>
                  <a:cubicBezTo>
                    <a:pt x="11700" y="8923"/>
                    <a:pt x="11854" y="8819"/>
                    <a:pt x="11918" y="8662"/>
                  </a:cubicBezTo>
                  <a:cubicBezTo>
                    <a:pt x="11964" y="8558"/>
                    <a:pt x="11964" y="8438"/>
                    <a:pt x="11921" y="8337"/>
                  </a:cubicBezTo>
                  <a:cubicBezTo>
                    <a:pt x="11881" y="8229"/>
                    <a:pt x="11798" y="8146"/>
                    <a:pt x="11691" y="8100"/>
                  </a:cubicBezTo>
                  <a:lnTo>
                    <a:pt x="10398" y="7547"/>
                  </a:lnTo>
                  <a:cubicBezTo>
                    <a:pt x="10345" y="7524"/>
                    <a:pt x="10288" y="7512"/>
                    <a:pt x="10232" y="7512"/>
                  </a:cubicBezTo>
                  <a:cubicBezTo>
                    <a:pt x="10178" y="7512"/>
                    <a:pt x="10123" y="7523"/>
                    <a:pt x="10072" y="7544"/>
                  </a:cubicBezTo>
                  <a:cubicBezTo>
                    <a:pt x="10060" y="7547"/>
                    <a:pt x="10048" y="7556"/>
                    <a:pt x="10038" y="7560"/>
                  </a:cubicBezTo>
                  <a:cubicBezTo>
                    <a:pt x="10155" y="7219"/>
                    <a:pt x="10229" y="6856"/>
                    <a:pt x="10247" y="6481"/>
                  </a:cubicBezTo>
                  <a:cubicBezTo>
                    <a:pt x="10324" y="6580"/>
                    <a:pt x="10447" y="6641"/>
                    <a:pt x="10582" y="6641"/>
                  </a:cubicBezTo>
                  <a:lnTo>
                    <a:pt x="11992" y="6641"/>
                  </a:lnTo>
                  <a:cubicBezTo>
                    <a:pt x="12225" y="6641"/>
                    <a:pt x="12419" y="6451"/>
                    <a:pt x="12419" y="6217"/>
                  </a:cubicBezTo>
                  <a:cubicBezTo>
                    <a:pt x="12434" y="5987"/>
                    <a:pt x="12241" y="5793"/>
                    <a:pt x="12007" y="5793"/>
                  </a:cubicBezTo>
                  <a:lnTo>
                    <a:pt x="10597" y="5793"/>
                  </a:lnTo>
                  <a:cubicBezTo>
                    <a:pt x="10459" y="5793"/>
                    <a:pt x="10336" y="5858"/>
                    <a:pt x="10260" y="5959"/>
                  </a:cubicBezTo>
                  <a:cubicBezTo>
                    <a:pt x="10238" y="5609"/>
                    <a:pt x="10167" y="5274"/>
                    <a:pt x="10060" y="4958"/>
                  </a:cubicBezTo>
                  <a:lnTo>
                    <a:pt x="10060" y="4958"/>
                  </a:lnTo>
                  <a:cubicBezTo>
                    <a:pt x="10124" y="4998"/>
                    <a:pt x="10201" y="5022"/>
                    <a:pt x="10287" y="5022"/>
                  </a:cubicBezTo>
                  <a:cubicBezTo>
                    <a:pt x="10339" y="5022"/>
                    <a:pt x="10395" y="5010"/>
                    <a:pt x="10444" y="4992"/>
                  </a:cubicBezTo>
                  <a:lnTo>
                    <a:pt x="11752" y="4469"/>
                  </a:lnTo>
                  <a:cubicBezTo>
                    <a:pt x="11974" y="4380"/>
                    <a:pt x="12081" y="4131"/>
                    <a:pt x="11992" y="3913"/>
                  </a:cubicBezTo>
                  <a:cubicBezTo>
                    <a:pt x="11924" y="3745"/>
                    <a:pt x="11764" y="3642"/>
                    <a:pt x="11595" y="3642"/>
                  </a:cubicBezTo>
                  <a:cubicBezTo>
                    <a:pt x="11542" y="3642"/>
                    <a:pt x="11488" y="3653"/>
                    <a:pt x="11436" y="3674"/>
                  </a:cubicBezTo>
                  <a:lnTo>
                    <a:pt x="10124" y="4196"/>
                  </a:lnTo>
                  <a:cubicBezTo>
                    <a:pt x="10017" y="4239"/>
                    <a:pt x="9937" y="4319"/>
                    <a:pt x="9891" y="4426"/>
                  </a:cubicBezTo>
                  <a:cubicBezTo>
                    <a:pt x="9885" y="4451"/>
                    <a:pt x="9876" y="4469"/>
                    <a:pt x="9866" y="4491"/>
                  </a:cubicBezTo>
                  <a:cubicBezTo>
                    <a:pt x="9700" y="4147"/>
                    <a:pt x="9482" y="3827"/>
                    <a:pt x="9230" y="3545"/>
                  </a:cubicBezTo>
                  <a:lnTo>
                    <a:pt x="9230" y="3545"/>
                  </a:lnTo>
                  <a:cubicBezTo>
                    <a:pt x="9258" y="3548"/>
                    <a:pt x="9283" y="3551"/>
                    <a:pt x="9310" y="3551"/>
                  </a:cubicBezTo>
                  <a:cubicBezTo>
                    <a:pt x="9427" y="3551"/>
                    <a:pt x="9535" y="3505"/>
                    <a:pt x="9614" y="3425"/>
                  </a:cubicBezTo>
                  <a:lnTo>
                    <a:pt x="10610" y="2427"/>
                  </a:lnTo>
                  <a:cubicBezTo>
                    <a:pt x="10690" y="2347"/>
                    <a:pt x="10736" y="2239"/>
                    <a:pt x="10736" y="2123"/>
                  </a:cubicBezTo>
                  <a:cubicBezTo>
                    <a:pt x="10736" y="2009"/>
                    <a:pt x="10690" y="1901"/>
                    <a:pt x="10610" y="1818"/>
                  </a:cubicBezTo>
                  <a:cubicBezTo>
                    <a:pt x="10527" y="1737"/>
                    <a:pt x="10417" y="1696"/>
                    <a:pt x="10307" y="1696"/>
                  </a:cubicBezTo>
                  <a:cubicBezTo>
                    <a:pt x="10197" y="1696"/>
                    <a:pt x="10086" y="1737"/>
                    <a:pt x="10001" y="1818"/>
                  </a:cubicBezTo>
                  <a:lnTo>
                    <a:pt x="9006" y="2814"/>
                  </a:lnTo>
                  <a:cubicBezTo>
                    <a:pt x="8905" y="2918"/>
                    <a:pt x="8865" y="3069"/>
                    <a:pt x="8893" y="3201"/>
                  </a:cubicBezTo>
                  <a:cubicBezTo>
                    <a:pt x="8628" y="2967"/>
                    <a:pt x="8330" y="2768"/>
                    <a:pt x="8008" y="2608"/>
                  </a:cubicBezTo>
                  <a:cubicBezTo>
                    <a:pt x="8152" y="2583"/>
                    <a:pt x="8275" y="2488"/>
                    <a:pt x="8330" y="2353"/>
                  </a:cubicBezTo>
                  <a:lnTo>
                    <a:pt x="8890" y="1060"/>
                  </a:lnTo>
                  <a:cubicBezTo>
                    <a:pt x="8982" y="845"/>
                    <a:pt x="8880" y="590"/>
                    <a:pt x="8662" y="498"/>
                  </a:cubicBezTo>
                  <a:cubicBezTo>
                    <a:pt x="8608" y="475"/>
                    <a:pt x="8551" y="464"/>
                    <a:pt x="8495" y="464"/>
                  </a:cubicBezTo>
                  <a:cubicBezTo>
                    <a:pt x="8328" y="464"/>
                    <a:pt x="8169" y="561"/>
                    <a:pt x="8100" y="725"/>
                  </a:cubicBezTo>
                  <a:lnTo>
                    <a:pt x="7547" y="2018"/>
                  </a:lnTo>
                  <a:cubicBezTo>
                    <a:pt x="7501" y="2123"/>
                    <a:pt x="7501" y="2242"/>
                    <a:pt x="7544" y="2347"/>
                  </a:cubicBezTo>
                  <a:cubicBezTo>
                    <a:pt x="7556" y="2371"/>
                    <a:pt x="7572" y="2399"/>
                    <a:pt x="7587" y="2427"/>
                  </a:cubicBezTo>
                  <a:cubicBezTo>
                    <a:pt x="7225" y="2295"/>
                    <a:pt x="6841" y="2215"/>
                    <a:pt x="6448" y="2196"/>
                  </a:cubicBezTo>
                  <a:cubicBezTo>
                    <a:pt x="6564" y="2120"/>
                    <a:pt x="6647" y="1984"/>
                    <a:pt x="6647" y="1834"/>
                  </a:cubicBezTo>
                  <a:lnTo>
                    <a:pt x="6647" y="427"/>
                  </a:lnTo>
                  <a:cubicBezTo>
                    <a:pt x="6647" y="190"/>
                    <a:pt x="6454" y="0"/>
                    <a:pt x="6220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019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g306d83e6f2b_1_7"/>
            <p:cNvSpPr/>
            <p:nvPr/>
          </p:nvSpPr>
          <p:spPr>
            <a:xfrm>
              <a:off x="172689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g306d83e6f2b_1_7"/>
            <p:cNvSpPr/>
            <p:nvPr/>
          </p:nvSpPr>
          <p:spPr>
            <a:xfrm>
              <a:off x="484856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0" y="1"/>
                  </a:moveTo>
                  <a:lnTo>
                    <a:pt x="0" y="7797"/>
                  </a:lnTo>
                  <a:cubicBezTo>
                    <a:pt x="2153" y="7797"/>
                    <a:pt x="3898" y="6049"/>
                    <a:pt x="3898" y="3899"/>
                  </a:cubicBezTo>
                  <a:cubicBezTo>
                    <a:pt x="3898" y="1746"/>
                    <a:pt x="2150" y="1"/>
                    <a:pt x="0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g306d83e6f2b_1_7"/>
            <p:cNvSpPr/>
            <p:nvPr/>
          </p:nvSpPr>
          <p:spPr>
            <a:xfrm>
              <a:off x="462913" y="2952983"/>
              <a:ext cx="43887" cy="156806"/>
            </a:xfrm>
            <a:custGeom>
              <a:avLst/>
              <a:gdLst/>
              <a:ahLst/>
              <a:cxnLst/>
              <a:rect l="l" t="t" r="r" b="b"/>
              <a:pathLst>
                <a:path w="548" h="1958" extrusionOk="0">
                  <a:moveTo>
                    <a:pt x="274" y="1"/>
                  </a:moveTo>
                  <a:cubicBezTo>
                    <a:pt x="123" y="1"/>
                    <a:pt x="1" y="124"/>
                    <a:pt x="1" y="274"/>
                  </a:cubicBezTo>
                  <a:lnTo>
                    <a:pt x="1" y="1684"/>
                  </a:lnTo>
                  <a:cubicBezTo>
                    <a:pt x="1" y="1835"/>
                    <a:pt x="123" y="1957"/>
                    <a:pt x="274" y="1957"/>
                  </a:cubicBezTo>
                  <a:cubicBezTo>
                    <a:pt x="425" y="1957"/>
                    <a:pt x="547" y="1835"/>
                    <a:pt x="547" y="1684"/>
                  </a:cubicBezTo>
                  <a:lnTo>
                    <a:pt x="547" y="274"/>
                  </a:lnTo>
                  <a:cubicBezTo>
                    <a:pt x="547" y="124"/>
                    <a:pt x="425" y="1"/>
                    <a:pt x="27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g306d83e6f2b_1_7"/>
            <p:cNvSpPr/>
            <p:nvPr/>
          </p:nvSpPr>
          <p:spPr>
            <a:xfrm>
              <a:off x="462913" y="3767285"/>
              <a:ext cx="43887" cy="156726"/>
            </a:xfrm>
            <a:custGeom>
              <a:avLst/>
              <a:gdLst/>
              <a:ahLst/>
              <a:cxnLst/>
              <a:rect l="l" t="t" r="r" b="b"/>
              <a:pathLst>
                <a:path w="548" h="1957" extrusionOk="0">
                  <a:moveTo>
                    <a:pt x="274" y="0"/>
                  </a:moveTo>
                  <a:cubicBezTo>
                    <a:pt x="123" y="0"/>
                    <a:pt x="1" y="123"/>
                    <a:pt x="1" y="274"/>
                  </a:cubicBezTo>
                  <a:lnTo>
                    <a:pt x="1" y="1683"/>
                  </a:lnTo>
                  <a:cubicBezTo>
                    <a:pt x="1" y="1834"/>
                    <a:pt x="123" y="1957"/>
                    <a:pt x="274" y="1957"/>
                  </a:cubicBezTo>
                  <a:cubicBezTo>
                    <a:pt x="425" y="1957"/>
                    <a:pt x="547" y="1834"/>
                    <a:pt x="547" y="1683"/>
                  </a:cubicBezTo>
                  <a:lnTo>
                    <a:pt x="547" y="274"/>
                  </a:lnTo>
                  <a:cubicBezTo>
                    <a:pt x="547" y="123"/>
                    <a:pt x="425" y="0"/>
                    <a:pt x="274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g306d83e6f2b_1_7"/>
            <p:cNvSpPr/>
            <p:nvPr/>
          </p:nvSpPr>
          <p:spPr>
            <a:xfrm>
              <a:off x="813681" y="3416674"/>
              <a:ext cx="156806" cy="43887"/>
            </a:xfrm>
            <a:custGeom>
              <a:avLst/>
              <a:gdLst/>
              <a:ahLst/>
              <a:cxnLst/>
              <a:rect l="l" t="t" r="r" b="b"/>
              <a:pathLst>
                <a:path w="1958" h="548" extrusionOk="0">
                  <a:moveTo>
                    <a:pt x="274" y="1"/>
                  </a:moveTo>
                  <a:cubicBezTo>
                    <a:pt x="124" y="1"/>
                    <a:pt x="1" y="124"/>
                    <a:pt x="1" y="274"/>
                  </a:cubicBezTo>
                  <a:cubicBezTo>
                    <a:pt x="1" y="425"/>
                    <a:pt x="124" y="548"/>
                    <a:pt x="274" y="548"/>
                  </a:cubicBezTo>
                  <a:lnTo>
                    <a:pt x="1684" y="548"/>
                  </a:lnTo>
                  <a:cubicBezTo>
                    <a:pt x="1835" y="548"/>
                    <a:pt x="1958" y="425"/>
                    <a:pt x="1958" y="274"/>
                  </a:cubicBezTo>
                  <a:cubicBezTo>
                    <a:pt x="1958" y="124"/>
                    <a:pt x="1835" y="1"/>
                    <a:pt x="16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g306d83e6f2b_1_7"/>
            <p:cNvSpPr/>
            <p:nvPr/>
          </p:nvSpPr>
          <p:spPr>
            <a:xfrm>
              <a:off x="-774" y="3416674"/>
              <a:ext cx="156566" cy="43887"/>
            </a:xfrm>
            <a:custGeom>
              <a:avLst/>
              <a:gdLst/>
              <a:ahLst/>
              <a:cxnLst/>
              <a:rect l="l" t="t" r="r" b="b"/>
              <a:pathLst>
                <a:path w="1955" h="548" extrusionOk="0">
                  <a:moveTo>
                    <a:pt x="274" y="1"/>
                  </a:moveTo>
                  <a:cubicBezTo>
                    <a:pt x="123" y="1"/>
                    <a:pt x="0" y="124"/>
                    <a:pt x="0" y="274"/>
                  </a:cubicBezTo>
                  <a:cubicBezTo>
                    <a:pt x="0" y="425"/>
                    <a:pt x="123" y="548"/>
                    <a:pt x="274" y="548"/>
                  </a:cubicBezTo>
                  <a:lnTo>
                    <a:pt x="1684" y="548"/>
                  </a:lnTo>
                  <a:cubicBezTo>
                    <a:pt x="1837" y="548"/>
                    <a:pt x="1954" y="425"/>
                    <a:pt x="1954" y="274"/>
                  </a:cubicBezTo>
                  <a:cubicBezTo>
                    <a:pt x="1954" y="124"/>
                    <a:pt x="1831" y="1"/>
                    <a:pt x="168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g306d83e6f2b_1_7"/>
            <p:cNvSpPr/>
            <p:nvPr/>
          </p:nvSpPr>
          <p:spPr>
            <a:xfrm>
              <a:off x="708691" y="3088727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1"/>
                  </a:moveTo>
                  <a:cubicBezTo>
                    <a:pt x="1224" y="1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6"/>
                    <a:pt x="234" y="1543"/>
                    <a:pt x="304" y="1543"/>
                  </a:cubicBezTo>
                  <a:cubicBezTo>
                    <a:pt x="372" y="1543"/>
                    <a:pt x="443" y="1516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1"/>
                    <a:pt x="129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g306d83e6f2b_1_7"/>
            <p:cNvSpPr/>
            <p:nvPr/>
          </p:nvSpPr>
          <p:spPr>
            <a:xfrm>
              <a:off x="132807" y="3664616"/>
              <a:ext cx="127976" cy="123651"/>
            </a:xfrm>
            <a:custGeom>
              <a:avLst/>
              <a:gdLst/>
              <a:ahLst/>
              <a:cxnLst/>
              <a:rect l="l" t="t" r="r" b="b"/>
              <a:pathLst>
                <a:path w="1598" h="1544" extrusionOk="0">
                  <a:moveTo>
                    <a:pt x="1295" y="0"/>
                  </a:moveTo>
                  <a:cubicBezTo>
                    <a:pt x="1224" y="0"/>
                    <a:pt x="1154" y="27"/>
                    <a:pt x="1100" y="81"/>
                  </a:cubicBezTo>
                  <a:lnTo>
                    <a:pt x="108" y="1076"/>
                  </a:lnTo>
                  <a:cubicBezTo>
                    <a:pt x="0" y="1184"/>
                    <a:pt x="0" y="1356"/>
                    <a:pt x="108" y="1463"/>
                  </a:cubicBezTo>
                  <a:cubicBezTo>
                    <a:pt x="160" y="1519"/>
                    <a:pt x="234" y="1543"/>
                    <a:pt x="301" y="1543"/>
                  </a:cubicBezTo>
                  <a:cubicBezTo>
                    <a:pt x="372" y="1543"/>
                    <a:pt x="440" y="1519"/>
                    <a:pt x="495" y="1463"/>
                  </a:cubicBezTo>
                  <a:lnTo>
                    <a:pt x="1490" y="468"/>
                  </a:lnTo>
                  <a:cubicBezTo>
                    <a:pt x="1598" y="361"/>
                    <a:pt x="1598" y="189"/>
                    <a:pt x="1490" y="81"/>
                  </a:cubicBezTo>
                  <a:cubicBezTo>
                    <a:pt x="1436" y="27"/>
                    <a:pt x="1366" y="0"/>
                    <a:pt x="129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g306d83e6f2b_1_7"/>
            <p:cNvSpPr/>
            <p:nvPr/>
          </p:nvSpPr>
          <p:spPr>
            <a:xfrm>
              <a:off x="708691" y="3664616"/>
              <a:ext cx="128216" cy="123651"/>
            </a:xfrm>
            <a:custGeom>
              <a:avLst/>
              <a:gdLst/>
              <a:ahLst/>
              <a:cxnLst/>
              <a:rect l="l" t="t" r="r" b="b"/>
              <a:pathLst>
                <a:path w="1601" h="1544" extrusionOk="0">
                  <a:moveTo>
                    <a:pt x="301" y="0"/>
                  </a:moveTo>
                  <a:cubicBezTo>
                    <a:pt x="231" y="0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55" y="1519"/>
                    <a:pt x="1229" y="1543"/>
                    <a:pt x="1297" y="1543"/>
                  </a:cubicBezTo>
                  <a:cubicBezTo>
                    <a:pt x="1367" y="1543"/>
                    <a:pt x="1441" y="1519"/>
                    <a:pt x="1493" y="1463"/>
                  </a:cubicBezTo>
                  <a:cubicBezTo>
                    <a:pt x="1601" y="1356"/>
                    <a:pt x="1601" y="1184"/>
                    <a:pt x="1493" y="1076"/>
                  </a:cubicBezTo>
                  <a:lnTo>
                    <a:pt x="495" y="81"/>
                  </a:lnTo>
                  <a:cubicBezTo>
                    <a:pt x="441" y="27"/>
                    <a:pt x="371" y="0"/>
                    <a:pt x="301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g306d83e6f2b_1_7"/>
            <p:cNvSpPr/>
            <p:nvPr/>
          </p:nvSpPr>
          <p:spPr>
            <a:xfrm>
              <a:off x="132326" y="3088727"/>
              <a:ext cx="128456" cy="123651"/>
            </a:xfrm>
            <a:custGeom>
              <a:avLst/>
              <a:gdLst/>
              <a:ahLst/>
              <a:cxnLst/>
              <a:rect l="l" t="t" r="r" b="b"/>
              <a:pathLst>
                <a:path w="1604" h="1544" extrusionOk="0">
                  <a:moveTo>
                    <a:pt x="303" y="1"/>
                  </a:moveTo>
                  <a:cubicBezTo>
                    <a:pt x="232" y="1"/>
                    <a:pt x="162" y="27"/>
                    <a:pt x="108" y="81"/>
                  </a:cubicBezTo>
                  <a:cubicBezTo>
                    <a:pt x="0" y="189"/>
                    <a:pt x="0" y="361"/>
                    <a:pt x="108" y="468"/>
                  </a:cubicBezTo>
                  <a:lnTo>
                    <a:pt x="1106" y="1463"/>
                  </a:lnTo>
                  <a:cubicBezTo>
                    <a:pt x="1161" y="1516"/>
                    <a:pt x="1235" y="1543"/>
                    <a:pt x="1303" y="1543"/>
                  </a:cubicBezTo>
                  <a:cubicBezTo>
                    <a:pt x="1376" y="1543"/>
                    <a:pt x="1444" y="1516"/>
                    <a:pt x="1496" y="1463"/>
                  </a:cubicBezTo>
                  <a:cubicBezTo>
                    <a:pt x="1604" y="1356"/>
                    <a:pt x="1604" y="1184"/>
                    <a:pt x="1496" y="1076"/>
                  </a:cubicBezTo>
                  <a:lnTo>
                    <a:pt x="498" y="81"/>
                  </a:lnTo>
                  <a:cubicBezTo>
                    <a:pt x="444" y="27"/>
                    <a:pt x="373" y="1"/>
                    <a:pt x="303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g306d83e6f2b_1_7"/>
            <p:cNvSpPr/>
            <p:nvPr/>
          </p:nvSpPr>
          <p:spPr>
            <a:xfrm>
              <a:off x="597935" y="2990143"/>
              <a:ext cx="94100" cy="147917"/>
            </a:xfrm>
            <a:custGeom>
              <a:avLst/>
              <a:gdLst/>
              <a:ahLst/>
              <a:cxnLst/>
              <a:rect l="l" t="t" r="r" b="b"/>
              <a:pathLst>
                <a:path w="1175" h="1847" extrusionOk="0">
                  <a:moveTo>
                    <a:pt x="866" y="1"/>
                  </a:moveTo>
                  <a:cubicBezTo>
                    <a:pt x="760" y="1"/>
                    <a:pt x="658" y="63"/>
                    <a:pt x="612" y="166"/>
                  </a:cubicBezTo>
                  <a:lnTo>
                    <a:pt x="59" y="1463"/>
                  </a:lnTo>
                  <a:cubicBezTo>
                    <a:pt x="1" y="1601"/>
                    <a:pt x="65" y="1761"/>
                    <a:pt x="204" y="1822"/>
                  </a:cubicBezTo>
                  <a:cubicBezTo>
                    <a:pt x="238" y="1837"/>
                    <a:pt x="277" y="1847"/>
                    <a:pt x="311" y="1847"/>
                  </a:cubicBezTo>
                  <a:cubicBezTo>
                    <a:pt x="419" y="1847"/>
                    <a:pt x="520" y="1785"/>
                    <a:pt x="563" y="1678"/>
                  </a:cubicBezTo>
                  <a:lnTo>
                    <a:pt x="1116" y="381"/>
                  </a:lnTo>
                  <a:cubicBezTo>
                    <a:pt x="1174" y="243"/>
                    <a:pt x="1110" y="84"/>
                    <a:pt x="972" y="22"/>
                  </a:cubicBezTo>
                  <a:cubicBezTo>
                    <a:pt x="937" y="7"/>
                    <a:pt x="901" y="1"/>
                    <a:pt x="866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g306d83e6f2b_1_7"/>
            <p:cNvSpPr/>
            <p:nvPr/>
          </p:nvSpPr>
          <p:spPr>
            <a:xfrm>
              <a:off x="277198" y="3738935"/>
              <a:ext cx="94020" cy="147677"/>
            </a:xfrm>
            <a:custGeom>
              <a:avLst/>
              <a:gdLst/>
              <a:ahLst/>
              <a:cxnLst/>
              <a:rect l="l" t="t" r="r" b="b"/>
              <a:pathLst>
                <a:path w="1174" h="1844" extrusionOk="0">
                  <a:moveTo>
                    <a:pt x="865" y="1"/>
                  </a:moveTo>
                  <a:cubicBezTo>
                    <a:pt x="759" y="1"/>
                    <a:pt x="658" y="63"/>
                    <a:pt x="612" y="167"/>
                  </a:cubicBezTo>
                  <a:lnTo>
                    <a:pt x="59" y="1460"/>
                  </a:lnTo>
                  <a:cubicBezTo>
                    <a:pt x="0" y="1598"/>
                    <a:pt x="65" y="1761"/>
                    <a:pt x="203" y="1822"/>
                  </a:cubicBezTo>
                  <a:cubicBezTo>
                    <a:pt x="240" y="1838"/>
                    <a:pt x="277" y="1844"/>
                    <a:pt x="311" y="1844"/>
                  </a:cubicBezTo>
                  <a:cubicBezTo>
                    <a:pt x="418" y="1844"/>
                    <a:pt x="520" y="1779"/>
                    <a:pt x="566" y="1675"/>
                  </a:cubicBezTo>
                  <a:lnTo>
                    <a:pt x="1119" y="382"/>
                  </a:lnTo>
                  <a:cubicBezTo>
                    <a:pt x="1174" y="244"/>
                    <a:pt x="1109" y="84"/>
                    <a:pt x="971" y="22"/>
                  </a:cubicBezTo>
                  <a:cubicBezTo>
                    <a:pt x="937" y="8"/>
                    <a:pt x="901" y="1"/>
                    <a:pt x="86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g306d83e6f2b_1_7"/>
            <p:cNvSpPr/>
            <p:nvPr/>
          </p:nvSpPr>
          <p:spPr>
            <a:xfrm>
              <a:off x="782449" y="3554500"/>
              <a:ext cx="153603" cy="88334"/>
            </a:xfrm>
            <a:custGeom>
              <a:avLst/>
              <a:gdLst/>
              <a:ahLst/>
              <a:cxnLst/>
              <a:rect l="l" t="t" r="r" b="b"/>
              <a:pathLst>
                <a:path w="1918" h="1103" extrusionOk="0">
                  <a:moveTo>
                    <a:pt x="313" y="0"/>
                  </a:moveTo>
                  <a:cubicBezTo>
                    <a:pt x="207" y="0"/>
                    <a:pt x="105" y="62"/>
                    <a:pt x="59" y="166"/>
                  </a:cubicBezTo>
                  <a:cubicBezTo>
                    <a:pt x="1" y="304"/>
                    <a:pt x="65" y="467"/>
                    <a:pt x="204" y="528"/>
                  </a:cubicBezTo>
                  <a:lnTo>
                    <a:pt x="1497" y="1081"/>
                  </a:lnTo>
                  <a:cubicBezTo>
                    <a:pt x="1534" y="1097"/>
                    <a:pt x="1570" y="1103"/>
                    <a:pt x="1604" y="1103"/>
                  </a:cubicBezTo>
                  <a:cubicBezTo>
                    <a:pt x="1712" y="1103"/>
                    <a:pt x="1813" y="1041"/>
                    <a:pt x="1859" y="934"/>
                  </a:cubicBezTo>
                  <a:cubicBezTo>
                    <a:pt x="1918" y="796"/>
                    <a:pt x="1850" y="636"/>
                    <a:pt x="1712" y="575"/>
                  </a:cubicBezTo>
                  <a:lnTo>
                    <a:pt x="419" y="22"/>
                  </a:lnTo>
                  <a:cubicBezTo>
                    <a:pt x="384" y="7"/>
                    <a:pt x="348" y="0"/>
                    <a:pt x="313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g306d83e6f2b_1_7"/>
            <p:cNvSpPr/>
            <p:nvPr/>
          </p:nvSpPr>
          <p:spPr>
            <a:xfrm>
              <a:off x="33663" y="3234001"/>
              <a:ext cx="153603" cy="88574"/>
            </a:xfrm>
            <a:custGeom>
              <a:avLst/>
              <a:gdLst/>
              <a:ahLst/>
              <a:cxnLst/>
              <a:rect l="l" t="t" r="r" b="b"/>
              <a:pathLst>
                <a:path w="1918" h="1106" extrusionOk="0">
                  <a:moveTo>
                    <a:pt x="315" y="0"/>
                  </a:moveTo>
                  <a:cubicBezTo>
                    <a:pt x="208" y="0"/>
                    <a:pt x="105" y="64"/>
                    <a:pt x="59" y="169"/>
                  </a:cubicBezTo>
                  <a:cubicBezTo>
                    <a:pt x="0" y="307"/>
                    <a:pt x="65" y="467"/>
                    <a:pt x="203" y="528"/>
                  </a:cubicBezTo>
                  <a:lnTo>
                    <a:pt x="1499" y="1081"/>
                  </a:lnTo>
                  <a:cubicBezTo>
                    <a:pt x="1533" y="1096"/>
                    <a:pt x="1570" y="1105"/>
                    <a:pt x="1607" y="1105"/>
                  </a:cubicBezTo>
                  <a:cubicBezTo>
                    <a:pt x="1715" y="1105"/>
                    <a:pt x="1813" y="1038"/>
                    <a:pt x="1859" y="937"/>
                  </a:cubicBezTo>
                  <a:cubicBezTo>
                    <a:pt x="1917" y="798"/>
                    <a:pt x="1853" y="636"/>
                    <a:pt x="1715" y="574"/>
                  </a:cubicBezTo>
                  <a:lnTo>
                    <a:pt x="418" y="21"/>
                  </a:lnTo>
                  <a:cubicBezTo>
                    <a:pt x="384" y="7"/>
                    <a:pt x="349" y="0"/>
                    <a:pt x="31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g306d83e6f2b_1_7"/>
            <p:cNvSpPr/>
            <p:nvPr/>
          </p:nvSpPr>
          <p:spPr>
            <a:xfrm>
              <a:off x="785412" y="3244172"/>
              <a:ext cx="155045" cy="86011"/>
            </a:xfrm>
            <a:custGeom>
              <a:avLst/>
              <a:gdLst/>
              <a:ahLst/>
              <a:cxnLst/>
              <a:rect l="l" t="t" r="r" b="b"/>
              <a:pathLst>
                <a:path w="1936" h="1074" extrusionOk="0">
                  <a:moveTo>
                    <a:pt x="1624" y="1"/>
                  </a:moveTo>
                  <a:cubicBezTo>
                    <a:pt x="1590" y="1"/>
                    <a:pt x="1555" y="7"/>
                    <a:pt x="1521" y="20"/>
                  </a:cubicBezTo>
                  <a:lnTo>
                    <a:pt x="213" y="542"/>
                  </a:lnTo>
                  <a:cubicBezTo>
                    <a:pt x="71" y="601"/>
                    <a:pt x="1" y="757"/>
                    <a:pt x="59" y="902"/>
                  </a:cubicBezTo>
                  <a:cubicBezTo>
                    <a:pt x="102" y="1009"/>
                    <a:pt x="206" y="1074"/>
                    <a:pt x="314" y="1074"/>
                  </a:cubicBezTo>
                  <a:cubicBezTo>
                    <a:pt x="348" y="1074"/>
                    <a:pt x="382" y="1064"/>
                    <a:pt x="415" y="1055"/>
                  </a:cubicBezTo>
                  <a:lnTo>
                    <a:pt x="1727" y="533"/>
                  </a:lnTo>
                  <a:cubicBezTo>
                    <a:pt x="1868" y="475"/>
                    <a:pt x="1936" y="318"/>
                    <a:pt x="1881" y="174"/>
                  </a:cubicBezTo>
                  <a:cubicBezTo>
                    <a:pt x="1836" y="66"/>
                    <a:pt x="1734" y="1"/>
                    <a:pt x="1624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g306d83e6f2b_1_7"/>
            <p:cNvSpPr/>
            <p:nvPr/>
          </p:nvSpPr>
          <p:spPr>
            <a:xfrm>
              <a:off x="29258" y="3546812"/>
              <a:ext cx="155285" cy="85931"/>
            </a:xfrm>
            <a:custGeom>
              <a:avLst/>
              <a:gdLst/>
              <a:ahLst/>
              <a:cxnLst/>
              <a:rect l="l" t="t" r="r" b="b"/>
              <a:pathLst>
                <a:path w="1939" h="1073" extrusionOk="0">
                  <a:moveTo>
                    <a:pt x="1625" y="0"/>
                  </a:moveTo>
                  <a:cubicBezTo>
                    <a:pt x="1591" y="0"/>
                    <a:pt x="1557" y="6"/>
                    <a:pt x="1524" y="19"/>
                  </a:cubicBezTo>
                  <a:lnTo>
                    <a:pt x="212" y="542"/>
                  </a:lnTo>
                  <a:cubicBezTo>
                    <a:pt x="71" y="600"/>
                    <a:pt x="0" y="757"/>
                    <a:pt x="59" y="901"/>
                  </a:cubicBezTo>
                  <a:cubicBezTo>
                    <a:pt x="102" y="1008"/>
                    <a:pt x="206" y="1073"/>
                    <a:pt x="314" y="1073"/>
                  </a:cubicBezTo>
                  <a:cubicBezTo>
                    <a:pt x="347" y="1073"/>
                    <a:pt x="381" y="1064"/>
                    <a:pt x="415" y="1054"/>
                  </a:cubicBezTo>
                  <a:lnTo>
                    <a:pt x="1727" y="532"/>
                  </a:lnTo>
                  <a:cubicBezTo>
                    <a:pt x="1868" y="474"/>
                    <a:pt x="1938" y="317"/>
                    <a:pt x="1880" y="173"/>
                  </a:cubicBezTo>
                  <a:cubicBezTo>
                    <a:pt x="1836" y="65"/>
                    <a:pt x="1734" y="0"/>
                    <a:pt x="1625" y="0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g306d83e6f2b_1_7"/>
            <p:cNvSpPr/>
            <p:nvPr/>
          </p:nvSpPr>
          <p:spPr>
            <a:xfrm>
              <a:off x="590087" y="3741738"/>
              <a:ext cx="92098" cy="149118"/>
            </a:xfrm>
            <a:custGeom>
              <a:avLst/>
              <a:gdLst/>
              <a:ahLst/>
              <a:cxnLst/>
              <a:rect l="l" t="t" r="r" b="b"/>
              <a:pathLst>
                <a:path w="1150" h="1862" extrusionOk="0">
                  <a:moveTo>
                    <a:pt x="315" y="1"/>
                  </a:moveTo>
                  <a:cubicBezTo>
                    <a:pt x="281" y="1"/>
                    <a:pt x="246" y="7"/>
                    <a:pt x="213" y="21"/>
                  </a:cubicBezTo>
                  <a:cubicBezTo>
                    <a:pt x="71" y="80"/>
                    <a:pt x="1" y="236"/>
                    <a:pt x="59" y="378"/>
                  </a:cubicBezTo>
                  <a:lnTo>
                    <a:pt x="581" y="1686"/>
                  </a:lnTo>
                  <a:cubicBezTo>
                    <a:pt x="624" y="1794"/>
                    <a:pt x="729" y="1861"/>
                    <a:pt x="836" y="1861"/>
                  </a:cubicBezTo>
                  <a:cubicBezTo>
                    <a:pt x="870" y="1861"/>
                    <a:pt x="904" y="1855"/>
                    <a:pt x="941" y="1840"/>
                  </a:cubicBezTo>
                  <a:cubicBezTo>
                    <a:pt x="1082" y="1784"/>
                    <a:pt x="1150" y="1625"/>
                    <a:pt x="1094" y="1483"/>
                  </a:cubicBezTo>
                  <a:lnTo>
                    <a:pt x="569" y="175"/>
                  </a:lnTo>
                  <a:cubicBezTo>
                    <a:pt x="527" y="67"/>
                    <a:pt x="424" y="1"/>
                    <a:pt x="315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g306d83e6f2b_1_7"/>
            <p:cNvSpPr/>
            <p:nvPr/>
          </p:nvSpPr>
          <p:spPr>
            <a:xfrm>
              <a:off x="287769" y="2985898"/>
              <a:ext cx="91857" cy="148958"/>
            </a:xfrm>
            <a:custGeom>
              <a:avLst/>
              <a:gdLst/>
              <a:ahLst/>
              <a:cxnLst/>
              <a:rect l="l" t="t" r="r" b="b"/>
              <a:pathLst>
                <a:path w="1147" h="1860" extrusionOk="0">
                  <a:moveTo>
                    <a:pt x="311" y="1"/>
                  </a:moveTo>
                  <a:cubicBezTo>
                    <a:pt x="277" y="1"/>
                    <a:pt x="243" y="7"/>
                    <a:pt x="209" y="20"/>
                  </a:cubicBezTo>
                  <a:cubicBezTo>
                    <a:pt x="68" y="78"/>
                    <a:pt x="1" y="235"/>
                    <a:pt x="56" y="379"/>
                  </a:cubicBezTo>
                  <a:lnTo>
                    <a:pt x="578" y="1688"/>
                  </a:lnTo>
                  <a:cubicBezTo>
                    <a:pt x="621" y="1795"/>
                    <a:pt x="725" y="1860"/>
                    <a:pt x="833" y="1860"/>
                  </a:cubicBezTo>
                  <a:cubicBezTo>
                    <a:pt x="867" y="1860"/>
                    <a:pt x="901" y="1854"/>
                    <a:pt x="937" y="1841"/>
                  </a:cubicBezTo>
                  <a:cubicBezTo>
                    <a:pt x="1079" y="1783"/>
                    <a:pt x="1146" y="1626"/>
                    <a:pt x="1091" y="1485"/>
                  </a:cubicBezTo>
                  <a:lnTo>
                    <a:pt x="569" y="173"/>
                  </a:lnTo>
                  <a:cubicBezTo>
                    <a:pt x="524" y="65"/>
                    <a:pt x="421" y="1"/>
                    <a:pt x="311" y="1"/>
                  </a:cubicBezTo>
                  <a:close/>
                </a:path>
              </a:pathLst>
            </a:custGeom>
            <a:solidFill>
              <a:srgbClr val="FFD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g306d83e6f2b_1_7"/>
            <p:cNvSpPr/>
            <p:nvPr/>
          </p:nvSpPr>
          <p:spPr>
            <a:xfrm>
              <a:off x="177614" y="3128609"/>
              <a:ext cx="312171" cy="624423"/>
            </a:xfrm>
            <a:custGeom>
              <a:avLst/>
              <a:gdLst/>
              <a:ahLst/>
              <a:cxnLst/>
              <a:rect l="l" t="t" r="r" b="b"/>
              <a:pathLst>
                <a:path w="3898" h="7797" extrusionOk="0">
                  <a:moveTo>
                    <a:pt x="3898" y="1"/>
                  </a:moveTo>
                  <a:cubicBezTo>
                    <a:pt x="1748" y="1"/>
                    <a:pt x="0" y="1746"/>
                    <a:pt x="0" y="3899"/>
                  </a:cubicBezTo>
                  <a:cubicBezTo>
                    <a:pt x="0" y="6049"/>
                    <a:pt x="1745" y="7797"/>
                    <a:pt x="3898" y="7797"/>
                  </a:cubicBezTo>
                  <a:lnTo>
                    <a:pt x="3898" y="1"/>
                  </a:lnTo>
                  <a:close/>
                </a:path>
              </a:pathLst>
            </a:custGeom>
            <a:solidFill>
              <a:srgbClr val="FF9200">
                <a:alpha val="490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3" name="Google Shape;283;g306d83e6f2b_1_7"/>
          <p:cNvSpPr txBox="1"/>
          <p:nvPr/>
        </p:nvSpPr>
        <p:spPr>
          <a:xfrm>
            <a:off x="484725" y="1176900"/>
            <a:ext cx="10047300" cy="51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4" name="Google Shape;284;g306d83e6f2b_1_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253000" cy="117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306d83e6f2b_1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925" y="1312000"/>
            <a:ext cx="4754575" cy="527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306d83e6f2b_1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1500" y="1322775"/>
            <a:ext cx="4341750" cy="52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306d83e6f2b_1_7" descr="Efecto de sonido &quot;aplausos y gritos en publico&quot; para editar tus videos.&#10;&#10;Sonidos.&#10;&#10;SUSCRÍBETE" title="EFECTO DE SONIDO &quot;APLAUSOS Y GRITOS&quot; PARA EDITAR VIDEOS 2019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41124" y="6591200"/>
            <a:ext cx="2140300" cy="22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1007</Words>
  <Application>Microsoft Office PowerPoint</Application>
  <PresentationFormat>Panorámica</PresentationFormat>
  <Paragraphs>140</Paragraphs>
  <Slides>28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Audiowide</vt:lpstr>
      <vt:lpstr>Arimo</vt:lpstr>
      <vt:lpstr>Cambria</vt:lpstr>
      <vt:lpstr>Noto Sans Symbols</vt:lpstr>
      <vt:lpstr>Trebuchet MS</vt:lpstr>
      <vt:lpstr>Arial</vt:lpstr>
      <vt:lpstr>Algerian</vt:lpstr>
      <vt:lpstr>Times New Roman</vt:lpstr>
      <vt:lpstr>Faceta</vt:lpstr>
      <vt:lpstr>Presentación de PowerPoint</vt:lpstr>
      <vt:lpstr>Presentación de PowerPoint</vt:lpstr>
      <vt:lpstr>1 APROVACIÓ DE L’ACTA ANTERIOR Assemblea  Octubre 2024</vt:lpstr>
      <vt:lpstr>2. JUNTA VIGENT </vt:lpstr>
      <vt:lpstr>3. ESTAT FINANCER 2025</vt:lpstr>
      <vt:lpstr>PUNT 3  ESTAT FINANCER. PRESSUPOST 2026</vt:lpstr>
      <vt:lpstr>PUNT 3 ACTIVITAT DE L’ASSOCIACIÓ DES DE L’ÚLTIMA ASSEMBLEA</vt:lpstr>
      <vt:lpstr>PUNT 4   EL PROJECTE AL CEIP AUSIÀS MARC  </vt:lpstr>
      <vt:lpstr>Presentación de PowerPoint</vt:lpstr>
      <vt:lpstr>Generació neta planta Ausiàs Marc 2024-2025</vt:lpstr>
      <vt:lpstr>Presentación de PowerPoint</vt:lpstr>
      <vt:lpstr>I-DE.es  Consums per factura: punxa i sabràs l’energia generada en el mes de facturació </vt:lpstr>
      <vt:lpstr>PUNT 5  EL SOSTRE DEL CEIP LLUÍS  VIVES</vt:lpstr>
      <vt:lpstr>6  Conveni Lluís Vives signat el 20/09/2024</vt:lpstr>
      <vt:lpstr>Tramitacióó del G.E.A (Gestió d’ expedients d’autoconsum) LLUÍS VIVES  </vt:lpstr>
      <vt:lpstr>PUNT 6  PROJECTE 3 INDUS-V  </vt:lpstr>
      <vt:lpstr>SIMULACIÓ DE LA INSTAL·LACIÓ INDUS V </vt:lpstr>
      <vt:lpstr>Cedim el 60% de la nau INDUS-V a favor de:</vt:lpstr>
      <vt:lpstr>Dels 100Kw de la instal·lació: -10% per a l’empresa INDUS V -36% per a socis CEL PAIPORTA inversors -54% gestionats per la Comunitat Energètica solidària (CES)    </vt:lpstr>
      <vt:lpstr>BENEFICIARIS 1: 30 famílies afectades per la DANA, en estat de vulnerabilitat   2Kw gratis durant 1 any prorrogable a 2 </vt:lpstr>
      <vt:lpstr>  </vt:lpstr>
      <vt:lpstr>BENEFICIARIS 2: SOCIS CEL PAIPORTA INVERSORS </vt:lpstr>
      <vt:lpstr>COMPARATIVA AMB ALTRES INSTAL·LACIONS DEL VOLTANT</vt:lpstr>
      <vt:lpstr>Aprovada per unanimitat en el ple de l’Ajuntament la reducció de l'IBI per a inversions de particulars en inst. fotovoltaiques comunitàries en els polígons de Paiporta</vt:lpstr>
      <vt:lpstr>PUNT 7</vt:lpstr>
      <vt:lpstr>PUNT 9  PREGUNTES DE LES PERSONES ASSISTENTS I SÒCIES</vt:lpstr>
      <vt:lpstr>   </vt:lpstr>
      <vt:lpstr>DES DE L’ÀMBIT LOCAL, A PAIPORTA, SEGUIREM CONSTRUINT UN PLANETA MÉS NET.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perez</dc:creator>
  <cp:lastModifiedBy>jose perez</cp:lastModifiedBy>
  <cp:revision>1</cp:revision>
  <dcterms:created xsi:type="dcterms:W3CDTF">2024-06-10T15:25:35Z</dcterms:created>
  <dcterms:modified xsi:type="dcterms:W3CDTF">2025-10-22T19:55:12Z</dcterms:modified>
</cp:coreProperties>
</file>